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5"/>
  </p:notesMasterIdLst>
  <p:sldIdLst>
    <p:sldId id="257" r:id="rId2"/>
    <p:sldId id="324" r:id="rId3"/>
    <p:sldId id="327" r:id="rId4"/>
    <p:sldId id="328" r:id="rId5"/>
    <p:sldId id="329" r:id="rId6"/>
    <p:sldId id="330" r:id="rId7"/>
    <p:sldId id="334" r:id="rId8"/>
    <p:sldId id="325" r:id="rId9"/>
    <p:sldId id="263" r:id="rId10"/>
    <p:sldId id="335" r:id="rId11"/>
    <p:sldId id="336" r:id="rId12"/>
    <p:sldId id="264" r:id="rId13"/>
    <p:sldId id="265" r:id="rId14"/>
    <p:sldId id="266" r:id="rId15"/>
    <p:sldId id="337" r:id="rId16"/>
    <p:sldId id="268" r:id="rId17"/>
    <p:sldId id="269" r:id="rId18"/>
    <p:sldId id="270" r:id="rId19"/>
    <p:sldId id="338" r:id="rId20"/>
    <p:sldId id="340" r:id="rId21"/>
    <p:sldId id="339" r:id="rId22"/>
    <p:sldId id="341" r:id="rId23"/>
    <p:sldId id="342" r:id="rId24"/>
    <p:sldId id="345" r:id="rId25"/>
    <p:sldId id="272" r:id="rId26"/>
    <p:sldId id="347" r:id="rId27"/>
    <p:sldId id="346" r:id="rId28"/>
    <p:sldId id="273" r:id="rId29"/>
    <p:sldId id="274" r:id="rId30"/>
    <p:sldId id="275" r:id="rId31"/>
    <p:sldId id="349" r:id="rId32"/>
    <p:sldId id="348" r:id="rId33"/>
    <p:sldId id="276" r:id="rId34"/>
    <p:sldId id="277" r:id="rId35"/>
    <p:sldId id="278" r:id="rId36"/>
    <p:sldId id="290" r:id="rId37"/>
    <p:sldId id="292" r:id="rId38"/>
    <p:sldId id="293" r:id="rId39"/>
    <p:sldId id="355" r:id="rId40"/>
    <p:sldId id="376" r:id="rId41"/>
    <p:sldId id="361" r:id="rId42"/>
    <p:sldId id="362" r:id="rId43"/>
    <p:sldId id="363" r:id="rId44"/>
    <p:sldId id="375" r:id="rId45"/>
    <p:sldId id="359" r:id="rId46"/>
    <p:sldId id="350" r:id="rId47"/>
    <p:sldId id="360" r:id="rId48"/>
    <p:sldId id="296" r:id="rId49"/>
    <p:sldId id="364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51" r:id="rId60"/>
    <p:sldId id="307" r:id="rId61"/>
    <p:sldId id="308" r:id="rId62"/>
    <p:sldId id="309" r:id="rId63"/>
    <p:sldId id="310" r:id="rId64"/>
    <p:sldId id="311" r:id="rId65"/>
    <p:sldId id="312" r:id="rId66"/>
    <p:sldId id="352" r:id="rId67"/>
    <p:sldId id="313" r:id="rId68"/>
    <p:sldId id="316" r:id="rId69"/>
    <p:sldId id="317" r:id="rId70"/>
    <p:sldId id="318" r:id="rId71"/>
    <p:sldId id="320" r:id="rId72"/>
    <p:sldId id="354" r:id="rId73"/>
    <p:sldId id="322" r:id="rId74"/>
    <p:sldId id="323" r:id="rId75"/>
    <p:sldId id="366" r:id="rId76"/>
    <p:sldId id="365" r:id="rId77"/>
    <p:sldId id="367" r:id="rId78"/>
    <p:sldId id="368" r:id="rId79"/>
    <p:sldId id="369" r:id="rId80"/>
    <p:sldId id="370" r:id="rId81"/>
    <p:sldId id="373" r:id="rId82"/>
    <p:sldId id="374" r:id="rId83"/>
    <p:sldId id="372" r:id="rId8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820" autoAdjust="0"/>
    <p:restoredTop sz="99153" autoAdjust="0"/>
  </p:normalViewPr>
  <p:slideViewPr>
    <p:cSldViewPr snapToGrid="0">
      <p:cViewPr>
        <p:scale>
          <a:sx n="138" d="100"/>
          <a:sy n="138" d="100"/>
        </p:scale>
        <p:origin x="-8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poly"/>
            <c:order val="2"/>
            <c:forward val="1"/>
            <c:dispRSqr val="0"/>
            <c:dispEq val="0"/>
          </c:trendline>
          <c:xVal>
            <c:numRef>
              <c:f>Feuil1!$A$1:$A$11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xVal>
          <c:yVal>
            <c:numRef>
              <c:f>Feuil1!$B$1:$B$11</c:f>
              <c:numCache>
                <c:formatCode>General</c:formatCode>
                <c:ptCount val="11"/>
                <c:pt idx="0">
                  <c:v>-0.2</c:v>
                </c:pt>
                <c:pt idx="1">
                  <c:v>-0.06</c:v>
                </c:pt>
                <c:pt idx="2">
                  <c:v>0.1</c:v>
                </c:pt>
                <c:pt idx="3">
                  <c:v>0.36</c:v>
                </c:pt>
                <c:pt idx="4">
                  <c:v>0.6</c:v>
                </c:pt>
                <c:pt idx="5">
                  <c:v>0.69</c:v>
                </c:pt>
                <c:pt idx="6">
                  <c:v>0.7</c:v>
                </c:pt>
                <c:pt idx="7">
                  <c:v>0.56000000000000005</c:v>
                </c:pt>
                <c:pt idx="8">
                  <c:v>0.4</c:v>
                </c:pt>
                <c:pt idx="9">
                  <c:v>0.28000000000000003</c:v>
                </c:pt>
                <c:pt idx="10">
                  <c:v>0.15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264256"/>
        <c:axId val="55579776"/>
      </c:scatterChart>
      <c:valAx>
        <c:axId val="10926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579776"/>
        <c:crosses val="autoZero"/>
        <c:crossBetween val="midCat"/>
      </c:valAx>
      <c:valAx>
        <c:axId val="5557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26425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4ADED04-AC57-4670-8A3E-E7AA7D0A4805}" type="datetimeFigureOut">
              <a:rPr lang="fr-FR" smtClean="0"/>
              <a:t>24/07/2017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79CBEB1-BEC6-4896-A5AB-2D1EB8F85A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55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2"/>
            <a:ext cx="5679440" cy="284681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2"/>
            <a:ext cx="5679440" cy="284681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2"/>
            <a:ext cx="5679440" cy="284681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peut faire du SQP on </a:t>
            </a:r>
            <a:r>
              <a:rPr lang="fr-FR" dirty="0" err="1" smtClean="0"/>
              <a:t>Levenberg</a:t>
            </a:r>
            <a:r>
              <a:rPr lang="fr-FR" baseline="0" dirty="0" smtClean="0"/>
              <a:t> avec des </a:t>
            </a:r>
            <a:r>
              <a:rPr lang="fr-FR" baseline="0" dirty="0" err="1" smtClean="0"/>
              <a:t>RFs</a:t>
            </a:r>
            <a:r>
              <a:rPr lang="fr-FR" baseline="0" dirty="0" smtClean="0"/>
              <a:t> mais on peut surtout faire mieux</a:t>
            </a:r>
          </a:p>
          <a:p>
            <a:r>
              <a:rPr lang="fr-FR" baseline="0" dirty="0" smtClean="0"/>
              <a:t> DCA, par exemple</a:t>
            </a:r>
          </a:p>
          <a:p>
            <a:r>
              <a:rPr lang="fr-FR" baseline="0" dirty="0" smtClean="0"/>
              <a:t>Voire encore mieux Vertical segment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990F8-0001-4182-9DF5-3C0E274C8502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1"/>
            <a:ext cx="5679067" cy="438569"/>
          </a:xfrm>
        </p:spPr>
        <p:txBody>
          <a:bodyPr>
            <a:spAutoFit/>
          </a:bodyPr>
          <a:lstStyle/>
          <a:p>
            <a:pPr marL="233971"/>
            <a:endParaRPr lang="fr-FR" sz="2200">
              <a:latin typeface="Albany AMT" pitchFamily="1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aim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propose a</a:t>
            </a:r>
            <a:r>
              <a:rPr lang="fr-FR" baseline="0" dirty="0" smtClean="0"/>
              <a:t> new open source </a:t>
            </a:r>
            <a:r>
              <a:rPr lang="fr-FR" baseline="0" dirty="0" err="1" smtClean="0"/>
              <a:t>library</a:t>
            </a:r>
            <a:r>
              <a:rPr lang="fr-FR" baseline="0" dirty="0" smtClean="0"/>
              <a:t> for BRDF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. </a:t>
            </a:r>
            <a:r>
              <a:rPr lang="fr-FR" b="1" baseline="0" dirty="0" smtClean="0"/>
              <a:t>*click* </a:t>
            </a:r>
            <a:r>
              <a:rPr lang="fr-FR" b="0" baseline="0" dirty="0" smtClean="0"/>
              <a:t>The goal of </a:t>
            </a:r>
            <a:r>
              <a:rPr lang="fr-FR" b="0" baseline="0" dirty="0" err="1" smtClean="0"/>
              <a:t>this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library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to have a </a:t>
            </a:r>
            <a:r>
              <a:rPr lang="fr-FR" b="0" baseline="0" dirty="0" err="1" smtClean="0"/>
              <a:t>complete</a:t>
            </a:r>
            <a:r>
              <a:rPr lang="fr-FR" b="0" baseline="0" dirty="0" smtClean="0"/>
              <a:t> set of </a:t>
            </a:r>
            <a:r>
              <a:rPr lang="fr-FR" b="0" baseline="0" dirty="0" err="1" smtClean="0"/>
              <a:t>models</a:t>
            </a:r>
            <a:r>
              <a:rPr lang="fr-FR" b="0" baseline="0" dirty="0" smtClean="0"/>
              <a:t> and data </a:t>
            </a:r>
            <a:r>
              <a:rPr lang="fr-FR" b="0" baseline="0" dirty="0" err="1" smtClean="0"/>
              <a:t>gathered</a:t>
            </a:r>
            <a:r>
              <a:rPr lang="fr-FR" b="0" baseline="0" dirty="0" smtClean="0"/>
              <a:t> in the </a:t>
            </a:r>
            <a:r>
              <a:rPr lang="fr-FR" b="0" baseline="0" dirty="0" err="1" smtClean="0"/>
              <a:t>same</a:t>
            </a:r>
            <a:r>
              <a:rPr lang="fr-FR" b="0" baseline="0" dirty="0" smtClean="0"/>
              <a:t> software package to compare </a:t>
            </a:r>
            <a:r>
              <a:rPr lang="fr-FR" b="0" baseline="0" dirty="0" err="1" smtClean="0"/>
              <a:t>them</a:t>
            </a:r>
            <a:r>
              <a:rPr lang="fr-FR" b="0" baseline="0" dirty="0" smtClean="0"/>
              <a:t> and </a:t>
            </a:r>
            <a:r>
              <a:rPr lang="fr-FR" b="0" baseline="0" dirty="0" err="1" smtClean="0"/>
              <a:t>analyze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them</a:t>
            </a:r>
            <a:r>
              <a:rPr lang="fr-FR" b="0" baseline="0" dirty="0" smtClean="0"/>
              <a:t>. </a:t>
            </a:r>
            <a:r>
              <a:rPr lang="fr-FR" b="1" baseline="0" dirty="0" smtClean="0"/>
              <a:t>*click*</a:t>
            </a:r>
            <a:r>
              <a:rPr lang="fr-FR" b="0" baseline="0" dirty="0" smtClean="0"/>
              <a:t> The </a:t>
            </a:r>
            <a:r>
              <a:rPr lang="fr-FR" b="0" baseline="0" dirty="0" err="1" smtClean="0"/>
              <a:t>idea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to have a cross </a:t>
            </a:r>
            <a:r>
              <a:rPr lang="fr-FR" b="0" baseline="0" dirty="0" err="1" smtClean="0"/>
              <a:t>plateform</a:t>
            </a:r>
            <a:r>
              <a:rPr lang="fr-FR" b="0" baseline="0" dirty="0" smtClean="0"/>
              <a:t> set of software and </a:t>
            </a:r>
            <a:r>
              <a:rPr lang="fr-FR" b="0" baseline="0" dirty="0" err="1" smtClean="0"/>
              <a:t>libraries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implementing</a:t>
            </a:r>
            <a:r>
              <a:rPr lang="fr-FR" b="0" baseline="0" dirty="0" smtClean="0"/>
              <a:t> the </a:t>
            </a:r>
            <a:r>
              <a:rPr lang="fr-FR" b="0" baseline="0" dirty="0" err="1" smtClean="0"/>
              <a:t>existing</a:t>
            </a:r>
            <a:r>
              <a:rPr lang="fr-FR" b="0" baseline="0" dirty="0" smtClean="0"/>
              <a:t> BRDF </a:t>
            </a:r>
            <a:r>
              <a:rPr lang="fr-FR" b="0" baseline="0" dirty="0" err="1" smtClean="0"/>
              <a:t>models</a:t>
            </a:r>
            <a:r>
              <a:rPr lang="fr-FR" b="0" baseline="0" dirty="0" smtClean="0"/>
              <a:t> and data sets.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want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it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be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easy</a:t>
            </a:r>
            <a:r>
              <a:rPr lang="fr-FR" b="0" baseline="0" dirty="0" smtClean="0"/>
              <a:t> to </a:t>
            </a:r>
            <a:r>
              <a:rPr lang="fr-FR" b="0" baseline="0" dirty="0" err="1" smtClean="0"/>
              <a:t>extend</a:t>
            </a:r>
            <a:r>
              <a:rPr lang="fr-FR" b="0" baseline="0" dirty="0" smtClean="0"/>
              <a:t>. The goal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that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adding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your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own</a:t>
            </a:r>
            <a:r>
              <a:rPr lang="fr-FR" b="0" baseline="0" dirty="0" smtClean="0"/>
              <a:t> BRDF model to the </a:t>
            </a:r>
            <a:r>
              <a:rPr lang="fr-FR" b="0" baseline="0" dirty="0" err="1" smtClean="0"/>
              <a:t>library</a:t>
            </a:r>
            <a:r>
              <a:rPr lang="fr-FR" b="0" baseline="0" dirty="0" smtClean="0"/>
              <a:t> of data set or </a:t>
            </a:r>
            <a:r>
              <a:rPr lang="fr-FR" b="0" baseline="0" dirty="0" err="1" smtClean="0"/>
              <a:t>fitting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algorithm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will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takes</a:t>
            </a:r>
            <a:r>
              <a:rPr lang="fr-FR" b="0" baseline="0" dirty="0" smtClean="0"/>
              <a:t> a few </a:t>
            </a:r>
            <a:r>
              <a:rPr lang="fr-FR" b="0" baseline="0" dirty="0" err="1" smtClean="0"/>
              <a:t>lines</a:t>
            </a:r>
            <a:r>
              <a:rPr lang="fr-FR" b="0" baseline="0" dirty="0" smtClean="0"/>
              <a:t> of code. </a:t>
            </a:r>
            <a:r>
              <a:rPr lang="fr-FR" b="0" baseline="0" dirty="0" err="1" smtClean="0"/>
              <a:t>With</a:t>
            </a:r>
            <a:r>
              <a:rPr lang="fr-FR" b="0" baseline="0" dirty="0" smtClean="0"/>
              <a:t> BRDF Explorer </a:t>
            </a:r>
            <a:r>
              <a:rPr lang="fr-FR" b="0" baseline="0" dirty="0" err="1" smtClean="0"/>
              <a:t>existing</a:t>
            </a:r>
            <a:r>
              <a:rPr lang="fr-FR" b="0" baseline="0" dirty="0" smtClean="0"/>
              <a:t>,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think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there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no </a:t>
            </a:r>
            <a:r>
              <a:rPr lang="fr-FR" b="0" baseline="0" dirty="0" err="1" smtClean="0"/>
              <a:t>need</a:t>
            </a:r>
            <a:r>
              <a:rPr lang="fr-FR" b="0" baseline="0" dirty="0" smtClean="0"/>
              <a:t> for </a:t>
            </a:r>
            <a:r>
              <a:rPr lang="fr-FR" b="0" baseline="0" dirty="0" err="1" smtClean="0"/>
              <a:t>another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visualization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tool</a:t>
            </a:r>
            <a:r>
              <a:rPr lang="fr-FR" b="0" baseline="0" dirty="0" smtClean="0"/>
              <a:t> for BRDF </a:t>
            </a:r>
            <a:r>
              <a:rPr lang="fr-FR" b="0" baseline="0" dirty="0" err="1" smtClean="0"/>
              <a:t>so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we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provide</a:t>
            </a:r>
            <a:r>
              <a:rPr lang="fr-FR" b="0" baseline="0" dirty="0" smtClean="0"/>
              <a:t> a BRDF explorer </a:t>
            </a:r>
            <a:r>
              <a:rPr lang="fr-FR" b="0" baseline="0" dirty="0" err="1" smtClean="0"/>
              <a:t>friendly</a:t>
            </a:r>
            <a:r>
              <a:rPr lang="fr-FR" b="0" baseline="0" dirty="0" smtClean="0"/>
              <a:t> export format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9F995-2EF7-4D07-AC1E-AD1F0394FA11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1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2"/>
            <a:ext cx="5679440" cy="284681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2"/>
            <a:ext cx="5679440" cy="284681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2"/>
            <a:ext cx="5679440" cy="284681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2"/>
            <a:ext cx="5679440" cy="284681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2"/>
            <a:ext cx="5679440" cy="284681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2"/>
            <a:ext cx="5679440" cy="284681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2"/>
            <a:ext cx="5679440" cy="284681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2"/>
            <a:ext cx="5679440" cy="284681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40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000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578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7762" name="AutoShape 2" descr="Institut d'Optique Graduate School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http://eg2014.unistra.fr/img/ill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90141" y="6170459"/>
            <a:ext cx="1356080" cy="9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5"/>
          <p:cNvGrpSpPr/>
          <p:nvPr userDrawn="1"/>
        </p:nvGrpSpPr>
        <p:grpSpPr>
          <a:xfrm>
            <a:off x="261257" y="4184085"/>
            <a:ext cx="8892000" cy="2254250"/>
            <a:chOff x="0" y="-97630"/>
            <a:chExt cx="8892000" cy="2254250"/>
          </a:xfrm>
        </p:grpSpPr>
        <p:pic>
          <p:nvPicPr>
            <p:cNvPr id="10" name="Picture 2" descr="http://eg2014.unistra.fr/img/banniere.jpg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26"/>
            <a:stretch/>
          </p:blipFill>
          <p:spPr bwMode="auto">
            <a:xfrm>
              <a:off x="0" y="19636"/>
              <a:ext cx="8892000" cy="1902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 userDrawn="1"/>
          </p:nvSpPr>
          <p:spPr bwMode="auto">
            <a:xfrm>
              <a:off x="0" y="-97630"/>
              <a:ext cx="8882742" cy="225425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Boo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55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1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0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6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0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219200"/>
            <a:ext cx="4038600" cy="5257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6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–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1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261257" y="4184085"/>
            <a:ext cx="8892000" cy="2254250"/>
            <a:chOff x="0" y="-97630"/>
            <a:chExt cx="8892000" cy="2254250"/>
          </a:xfrm>
        </p:grpSpPr>
        <p:pic>
          <p:nvPicPr>
            <p:cNvPr id="1026" name="Picture 2" descr="http://eg2014.unistra.fr/img/banniere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26"/>
            <a:stretch/>
          </p:blipFill>
          <p:spPr bwMode="auto">
            <a:xfrm>
              <a:off x="0" y="19636"/>
              <a:ext cx="8892000" cy="1902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 userDrawn="1"/>
          </p:nvSpPr>
          <p:spPr bwMode="auto">
            <a:xfrm>
              <a:off x="0" y="-97630"/>
              <a:ext cx="8882742" cy="225425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Book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22313" y="2737891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1052772"/>
            <a:ext cx="7772400" cy="1500187"/>
          </a:xfrm>
        </p:spPr>
        <p:txBody>
          <a:bodyPr anchor="ctr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1291771" cy="142398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ook" pitchFamily="34" charset="0"/>
            </a:endParaRPr>
          </a:p>
        </p:txBody>
      </p:sp>
      <p:pic>
        <p:nvPicPr>
          <p:cNvPr id="9" name="Picture 2" descr="http://eg2014.unistra.fr/img/ill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90141" y="6170459"/>
            <a:ext cx="1356080" cy="9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4"/>
          <p:cNvSpPr>
            <a:spLocks noChangeShapeType="1"/>
          </p:cNvSpPr>
          <p:nvPr userDrawn="1"/>
        </p:nvSpPr>
        <p:spPr bwMode="auto">
          <a:xfrm flipV="1">
            <a:off x="460375" y="914400"/>
            <a:ext cx="8226425" cy="1111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9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4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77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6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86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14450" y="228600"/>
            <a:ext cx="737235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1314450" y="914400"/>
            <a:ext cx="7372350" cy="1111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780213" y="6477000"/>
            <a:ext cx="2073003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/>
              <a:t>Ivo</a:t>
            </a:r>
            <a:r>
              <a:rPr lang="en-US" sz="1400" b="1" dirty="0"/>
              <a:t> </a:t>
            </a:r>
            <a:r>
              <a:rPr lang="en-US" sz="1400" b="1" dirty="0" err="1"/>
              <a:t>Ihrke</a:t>
            </a:r>
            <a:r>
              <a:rPr lang="en-US" sz="1400" b="1" dirty="0"/>
              <a:t> / </a:t>
            </a:r>
            <a:r>
              <a:rPr lang="en-US" sz="1400" b="1" dirty="0" smtClean="0"/>
              <a:t>Winter 2013</a:t>
            </a:r>
          </a:p>
          <a:p>
            <a:endParaRPr lang="en-US" sz="1400" b="1" dirty="0"/>
          </a:p>
        </p:txBody>
      </p:sp>
      <p:sp>
        <p:nvSpPr>
          <p:cNvPr id="118786" name="AutoShape 2" descr="Institut d'Optique Graduate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858000" y="6553200"/>
            <a:ext cx="2286000" cy="304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ook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833787" y="7208838"/>
            <a:ext cx="22860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oo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2000" y="6477000"/>
            <a:ext cx="4604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“Optimization Techniques in Computer Graphics”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52400" y="6477000"/>
            <a:ext cx="8020913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8575" y="-7937"/>
            <a:ext cx="1343025" cy="1323975"/>
          </a:xfrm>
          <a:prstGeom prst="rect">
            <a:avLst/>
          </a:prstGeom>
        </p:spPr>
      </p:pic>
      <p:pic>
        <p:nvPicPr>
          <p:cNvPr id="11" name="Picture 2" descr="http://eg2014.unistra.fr/img/illu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90141" y="6170459"/>
            <a:ext cx="1356080" cy="9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6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Boo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Boo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Boo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Book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Book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Book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Book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Book" pitchFamily="34" charset="0"/>
        </a:defRPr>
      </a:lvl9pPr>
    </p:titleStyle>
    <p:bodyStyle>
      <a:lvl1pPr indent="2936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631825" indent="-2238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buFont typeface="Arial" pitchFamily="34" charset="0"/>
        <a:buChar char="–"/>
        <a:defRPr sz="2800">
          <a:solidFill>
            <a:schemeClr val="tx1"/>
          </a:solidFill>
          <a:latin typeface="Arial" charset="0"/>
        </a:defRPr>
      </a:lvl2pPr>
      <a:lvl3pPr marL="1096963" indent="-3508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buFont typeface="Arial" charset="0"/>
        <a:buChar char="─"/>
        <a:defRPr sz="2400">
          <a:solidFill>
            <a:schemeClr val="tx1"/>
          </a:solidFill>
          <a:latin typeface="Arial" charset="0"/>
        </a:defRPr>
      </a:lvl3pPr>
      <a:lvl4pPr marL="1546225" indent="-33496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─"/>
        <a:defRPr sz="2400">
          <a:solidFill>
            <a:schemeClr val="tx1"/>
          </a:solidFill>
          <a:latin typeface="Arial" charset="0"/>
        </a:defRPr>
      </a:lvl4pPr>
      <a:lvl5pPr marL="240030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85750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31470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77190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22910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7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lta.gforge.inria.fr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0.png"/><Relationship Id="rId4" Type="http://schemas.openxmlformats.org/officeDocument/2006/relationships/image" Target="../media/image8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0.png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5.jp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0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85.jpg"/><Relationship Id="rId7" Type="http://schemas.openxmlformats.org/officeDocument/2006/relationships/image" Target="../media/image8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0.png"/><Relationship Id="rId5" Type="http://schemas.microsoft.com/office/2007/relationships/hdphoto" Target="../media/hdphoto2.wdp"/><Relationship Id="rId10" Type="http://schemas.openxmlformats.org/officeDocument/2006/relationships/image" Target="../media/image86.png"/><Relationship Id="rId4" Type="http://schemas.openxmlformats.org/officeDocument/2006/relationships/image" Target="../media/image88.png"/><Relationship Id="rId9" Type="http://schemas.openxmlformats.org/officeDocument/2006/relationships/image" Target="../media/image8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07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7" Type="http://schemas.openxmlformats.org/officeDocument/2006/relationships/image" Target="../media/image137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9" Type="http://schemas.openxmlformats.org/officeDocument/2006/relationships/image" Target="../media/image13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4.png"/><Relationship Id="rId4" Type="http://schemas.openxmlformats.org/officeDocument/2006/relationships/image" Target="../media/image135.png"/><Relationship Id="rId9" Type="http://schemas.openxmlformats.org/officeDocument/2006/relationships/image" Target="../media/image14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7.png"/><Relationship Id="rId7" Type="http://schemas.openxmlformats.org/officeDocument/2006/relationships/image" Target="../media/image150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Relationship Id="rId9" Type="http://schemas.openxmlformats.org/officeDocument/2006/relationships/image" Target="../media/image152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64.png"/><Relationship Id="rId5" Type="http://schemas.openxmlformats.org/officeDocument/2006/relationships/image" Target="../media/image148.png"/><Relationship Id="rId10" Type="http://schemas.openxmlformats.org/officeDocument/2006/relationships/image" Target="../media/image155.png"/><Relationship Id="rId4" Type="http://schemas.openxmlformats.org/officeDocument/2006/relationships/image" Target="../media/image147.png"/><Relationship Id="rId9" Type="http://schemas.openxmlformats.org/officeDocument/2006/relationships/image" Target="../media/image15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7.png"/><Relationship Id="rId3" Type="http://schemas.openxmlformats.org/officeDocument/2006/relationships/tags" Target="../tags/tag4.xml"/><Relationship Id="rId7" Type="http://schemas.openxmlformats.org/officeDocument/2006/relationships/image" Target="../media/image147.png"/><Relationship Id="rId12" Type="http://schemas.openxmlformats.org/officeDocument/2006/relationships/image" Target="../media/image15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6.png"/><Relationship Id="rId11" Type="http://schemas.openxmlformats.org/officeDocument/2006/relationships/image" Target="../media/image15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5.png"/><Relationship Id="rId4" Type="http://schemas.openxmlformats.org/officeDocument/2006/relationships/tags" Target="../tags/tag5.xml"/><Relationship Id="rId9" Type="http://schemas.openxmlformats.org/officeDocument/2006/relationships/image" Target="../media/image149.png"/><Relationship Id="rId14" Type="http://schemas.openxmlformats.org/officeDocument/2006/relationships/image" Target="../media/image158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tags" Target="../tags/tag8.xml"/><Relationship Id="rId7" Type="http://schemas.openxmlformats.org/officeDocument/2006/relationships/image" Target="../media/image16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-- Least Squares Fitting –</a:t>
            </a:r>
            <a:br>
              <a:rPr lang="en-US" noProof="0" dirty="0" smtClean="0"/>
            </a:br>
            <a:r>
              <a:rPr lang="en-US" sz="3200" noProof="0" dirty="0" smtClean="0"/>
              <a:t>Finite-Dimensional Vector Spaces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Xavier </a:t>
            </a:r>
            <a:r>
              <a:rPr lang="en-US" noProof="0" dirty="0" err="1" smtClean="0"/>
              <a:t>Granier</a:t>
            </a:r>
            <a:endParaRPr lang="en-US" noProof="0" dirty="0"/>
          </a:p>
        </p:txBody>
      </p:sp>
      <p:pic>
        <p:nvPicPr>
          <p:cNvPr id="4" name="Picture 2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2" t="9529" r="2165" b="57211"/>
          <a:stretch>
            <a:fillRect/>
          </a:stretch>
        </p:blipFill>
        <p:spPr bwMode="auto">
          <a:xfrm>
            <a:off x="3177904" y="1113496"/>
            <a:ext cx="2788193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2" y="1473496"/>
            <a:ext cx="1499026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9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Definitions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Norm</a:t>
            </a:r>
          </a:p>
          <a:p>
            <a:pPr lvl="1" rtl="0" hangingPunct="0"/>
            <a:r>
              <a:rPr lang="en-US" noProof="0" dirty="0" smtClean="0"/>
              <a:t>Separate points</a:t>
            </a:r>
          </a:p>
          <a:p>
            <a:pPr marL="540000" lvl="1" indent="0" rtl="0" hangingPunct="0">
              <a:buNone/>
            </a:pPr>
            <a:endParaRPr lang="en-US" noProof="0" dirty="0" smtClean="0"/>
          </a:p>
          <a:p>
            <a:pPr lvl="1" rtl="0" hangingPunct="0"/>
            <a:r>
              <a:rPr lang="en-US" noProof="0" dirty="0" smtClean="0"/>
              <a:t>Absolute homogeneity</a:t>
            </a:r>
          </a:p>
          <a:p>
            <a:pPr marL="540000" lvl="1" indent="0" rtl="0" hangingPunct="0">
              <a:buNone/>
            </a:pPr>
            <a:endParaRPr lang="en-US" noProof="0" dirty="0" smtClean="0"/>
          </a:p>
          <a:p>
            <a:pPr lvl="1" rtl="0" hangingPunct="0"/>
            <a:r>
              <a:rPr lang="en-US" noProof="0" dirty="0" smtClean="0"/>
              <a:t>Triangle inequality</a:t>
            </a:r>
          </a:p>
          <a:p>
            <a:pPr marL="540000" lvl="1" indent="0" rtl="0" hangingPunct="0">
              <a:buNone/>
            </a:pPr>
            <a:endParaRPr lang="en-US" noProof="0" dirty="0" smtClean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Distance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2711320" y="1134698"/>
                <a:ext cx="3563432" cy="583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/>
                        </a:rPr>
                        <m:t>𝒙</m:t>
                      </m:r>
                      <m:r>
                        <a:rPr lang="fr-FR" sz="3200" b="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3200" b="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3200" b="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32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3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320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3200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sz="3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320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fr-FR" sz="3200" b="0">
                              <a:latin typeface="Cambria Math"/>
                              <a:cs typeface="Times New Roman" panose="020206030504050203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fr-FR" sz="32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20" y="1134698"/>
                <a:ext cx="3563432" cy="5837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1755771" y="2272231"/>
                <a:ext cx="5632459" cy="563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smtClean="0">
                          <a:latin typeface="Cambria Math"/>
                        </a:rPr>
                        <m:t>∥</m:t>
                      </m:r>
                      <m:r>
                        <a:rPr lang="fr-FR" sz="3200" b="1" i="1">
                          <a:latin typeface="Cambria Math"/>
                        </a:rPr>
                        <m:t>𝒙</m:t>
                      </m:r>
                      <m:r>
                        <a:rPr lang="fr-FR" sz="3200" b="0" i="0">
                          <a:latin typeface="Cambria Math"/>
                        </a:rPr>
                        <m:t>∥</m:t>
                      </m:r>
                      <m:r>
                        <a:rPr lang="fr-FR" sz="3200" b="0" i="0" smtClean="0">
                          <a:latin typeface="Cambria Math"/>
                        </a:rPr>
                        <m:t> </m:t>
                      </m:r>
                      <m:r>
                        <a:rPr lang="fr-FR" sz="3200" b="0" i="0">
                          <a:latin typeface="Cambria Math"/>
                        </a:rPr>
                        <m:t>=0⇔∀</m:t>
                      </m:r>
                      <m:r>
                        <a:rPr lang="fr-FR" sz="3200" b="0" i="1">
                          <a:latin typeface="Cambria Math"/>
                        </a:rPr>
                        <m:t>𝑖</m:t>
                      </m:r>
                      <m:r>
                        <a:rPr lang="fr-FR" sz="3200" b="0" i="0">
                          <a:latin typeface="Cambria Math"/>
                        </a:rPr>
                        <m:t>=1..</m:t>
                      </m:r>
                      <m:r>
                        <a:rPr lang="fr-FR" sz="3200" b="0" i="1">
                          <a:latin typeface="Cambria Math"/>
                        </a:rPr>
                        <m:t>𝑁</m:t>
                      </m:r>
                      <m:r>
                        <a:rPr lang="fr-FR" sz="3200" b="0" i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fr-FR" sz="32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3200" b="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FR" sz="3200" b="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sz="3200" b="0" i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sz="32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1" y="2272231"/>
                <a:ext cx="5632459" cy="5635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2880149" y="3371739"/>
                <a:ext cx="3383702" cy="563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smtClean="0">
                          <a:latin typeface="Cambria Math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fr-FR" sz="3200" i="0">
                          <a:latin typeface="Cambria Math"/>
                        </a:rPr>
                        <m:t>λ</m:t>
                      </m:r>
                      <m:r>
                        <a:rPr lang="fr-FR" sz="3200" b="1" i="1">
                          <a:latin typeface="Cambria Math"/>
                        </a:rPr>
                        <m:t>𝒙</m:t>
                      </m:r>
                      <m:r>
                        <a:rPr lang="fr-FR" sz="3200" b="0" i="0">
                          <a:latin typeface="Cambria Math"/>
                        </a:rPr>
                        <m:t>∥</m:t>
                      </m:r>
                      <m:r>
                        <a:rPr lang="fr-FR" sz="3200" b="0" i="0" smtClean="0">
                          <a:latin typeface="Cambria Math"/>
                        </a:rPr>
                        <m:t> </m:t>
                      </m:r>
                      <m:r>
                        <a:rPr lang="fr-FR" sz="3200" b="0" i="0">
                          <a:latin typeface="Cambria Math"/>
                        </a:rPr>
                        <m:t>=</m:t>
                      </m:r>
                      <m:r>
                        <a:rPr lang="fr-FR" sz="3200" b="0" i="0" smtClean="0">
                          <a:latin typeface="Cambria Math"/>
                        </a:rPr>
                        <m:t> </m:t>
                      </m:r>
                      <m:r>
                        <a:rPr lang="fr-FR" sz="3200" b="0" i="0">
                          <a:latin typeface="Cambria Math"/>
                        </a:rPr>
                        <m:t>∣</m:t>
                      </m:r>
                      <m:r>
                        <m:rPr>
                          <m:sty m:val="p"/>
                        </m:rPr>
                        <a:rPr lang="fr-FR" sz="3200" b="0" i="0">
                          <a:latin typeface="Cambria Math"/>
                        </a:rPr>
                        <m:t>λ</m:t>
                      </m:r>
                      <m:r>
                        <a:rPr lang="fr-FR" sz="3200" b="0" i="0">
                          <a:latin typeface="Cambria Math"/>
                        </a:rPr>
                        <m:t>∣</m:t>
                      </m:r>
                      <m:r>
                        <a:rPr lang="fr-FR" sz="3200" b="0" i="1">
                          <a:latin typeface="Cambria Math"/>
                        </a:rPr>
                        <m:t> </m:t>
                      </m:r>
                      <m:r>
                        <a:rPr lang="fr-FR" sz="3200" b="0" i="0">
                          <a:latin typeface="Cambria Math"/>
                        </a:rPr>
                        <m:t>∥</m:t>
                      </m:r>
                      <m:r>
                        <a:rPr lang="fr-FR" sz="3200" b="1" i="0">
                          <a:latin typeface="Cambria Math"/>
                        </a:rPr>
                        <m:t>𝐱</m:t>
                      </m:r>
                      <m:r>
                        <a:rPr lang="fr-FR" sz="3200" b="0" i="0">
                          <a:latin typeface="Cambria Math"/>
                        </a:rPr>
                        <m:t>∥</m:t>
                      </m:r>
                    </m:oMath>
                  </m:oMathPara>
                </a14:m>
                <a:endParaRPr lang="fr-FR" sz="32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149" y="3371739"/>
                <a:ext cx="3383702" cy="5635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>
                <a:spLocks noResize="1"/>
              </p:cNvSpPr>
              <p:nvPr/>
            </p:nvSpPr>
            <p:spPr>
              <a:xfrm>
                <a:off x="2401428" y="4454225"/>
                <a:ext cx="4341144" cy="563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smtClean="0">
                          <a:latin typeface="Cambria Math"/>
                        </a:rPr>
                        <m:t>∥</m:t>
                      </m:r>
                      <m:r>
                        <a:rPr lang="fr-FR" sz="3200" b="1" i="1">
                          <a:latin typeface="Cambria Math"/>
                        </a:rPr>
                        <m:t>𝒙</m:t>
                      </m:r>
                      <m:r>
                        <a:rPr lang="fr-FR" sz="3200" b="0" i="0">
                          <a:latin typeface="Cambria Math"/>
                        </a:rPr>
                        <m:t>+</m:t>
                      </m:r>
                      <m:r>
                        <a:rPr lang="fr-FR" sz="3200" b="1" i="1">
                          <a:latin typeface="Cambria Math"/>
                        </a:rPr>
                        <m:t>𝒚</m:t>
                      </m:r>
                      <m:r>
                        <a:rPr lang="fr-FR" sz="3200" b="0" i="0">
                          <a:latin typeface="Cambria Math"/>
                        </a:rPr>
                        <m:t>∥</m:t>
                      </m:r>
                      <m:r>
                        <a:rPr lang="fr-FR" sz="3200" b="0" i="0" smtClean="0">
                          <a:latin typeface="Cambria Math"/>
                        </a:rPr>
                        <m:t> </m:t>
                      </m:r>
                      <m:r>
                        <a:rPr lang="fr-FR" sz="3200" b="0" i="0">
                          <a:latin typeface="Cambria Math"/>
                        </a:rPr>
                        <m:t>≤</m:t>
                      </m:r>
                      <m:r>
                        <a:rPr lang="fr-FR" sz="3200" b="0" i="0" smtClean="0">
                          <a:latin typeface="Cambria Math"/>
                        </a:rPr>
                        <m:t> </m:t>
                      </m:r>
                      <m:r>
                        <a:rPr lang="fr-FR" sz="3200" b="0" i="0">
                          <a:latin typeface="Cambria Math"/>
                        </a:rPr>
                        <m:t>∥</m:t>
                      </m:r>
                      <m:r>
                        <a:rPr lang="fr-FR" sz="3200" b="1" i="1">
                          <a:latin typeface="Cambria Math"/>
                        </a:rPr>
                        <m:t>𝒙</m:t>
                      </m:r>
                      <m:r>
                        <a:rPr lang="fr-FR" sz="3200" b="0" i="0" smtClean="0">
                          <a:latin typeface="Cambria Math"/>
                        </a:rPr>
                        <m:t>∥</m:t>
                      </m:r>
                      <m:r>
                        <a:rPr lang="fr-FR" sz="3200" b="0" i="0">
                          <a:latin typeface="Cambria Math"/>
                        </a:rPr>
                        <m:t>+∥</m:t>
                      </m:r>
                      <m:r>
                        <a:rPr lang="fr-FR" sz="3200" b="1" i="1">
                          <a:latin typeface="Cambria Math"/>
                        </a:rPr>
                        <m:t>𝒚</m:t>
                      </m:r>
                      <m:r>
                        <a:rPr lang="fr-FR" sz="3200" b="0" i="0">
                          <a:latin typeface="Cambria Math"/>
                        </a:rPr>
                        <m:t>∥</m:t>
                      </m:r>
                    </m:oMath>
                  </m:oMathPara>
                </a14:m>
                <a:endParaRPr lang="fr-FR" sz="32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28" y="4454225"/>
                <a:ext cx="4341144" cy="5635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>
                <a:spLocks noResize="1"/>
              </p:cNvSpPr>
              <p:nvPr/>
            </p:nvSpPr>
            <p:spPr>
              <a:xfrm>
                <a:off x="2791631" y="5661779"/>
                <a:ext cx="3560739" cy="563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200" b="0" i="0" smtClean="0">
                          <a:latin typeface="Cambria Math"/>
                        </a:rPr>
                        <m:t>d</m:t>
                      </m:r>
                      <m:d>
                        <m:d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fr-FR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3200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fr-FR" sz="3200" b="0" i="1" smtClean="0">
                          <a:latin typeface="Cambria Math"/>
                        </a:rPr>
                        <m:t>= </m:t>
                      </m:r>
                      <m:r>
                        <a:rPr lang="fr-FR" sz="3200">
                          <a:latin typeface="Cambria Math"/>
                        </a:rPr>
                        <m:t>∥</m:t>
                      </m:r>
                      <m:r>
                        <a:rPr lang="fr-FR" sz="3200" b="1" i="1">
                          <a:latin typeface="Cambria Math"/>
                        </a:rPr>
                        <m:t>𝒙</m:t>
                      </m:r>
                      <m:r>
                        <a:rPr lang="fr-FR" sz="3200" b="0" i="0" smtClean="0">
                          <a:latin typeface="Cambria Math"/>
                        </a:rPr>
                        <m:t>−</m:t>
                      </m:r>
                      <m:r>
                        <a:rPr lang="fr-FR" sz="3200" b="1" i="1" smtClean="0">
                          <a:latin typeface="Cambria Math"/>
                        </a:rPr>
                        <m:t>𝒚</m:t>
                      </m:r>
                      <m:r>
                        <a:rPr lang="fr-FR" sz="3200" b="0" i="0">
                          <a:latin typeface="Cambria Math"/>
                        </a:rPr>
                        <m:t>∥</m:t>
                      </m:r>
                    </m:oMath>
                  </m:oMathPara>
                </a14:m>
                <a:endParaRPr lang="fr-FR" sz="32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631" y="5661779"/>
                <a:ext cx="3560739" cy="5635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5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Euclidian Norm for Least Squares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Based on standard dot product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marL="108000" lvl="0" indent="0">
              <a:buNone/>
            </a:pPr>
            <a:r>
              <a:rPr lang="en-US" noProof="0" dirty="0" smtClean="0"/>
              <a:t>  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Error </a:t>
            </a:r>
            <a:r>
              <a:rPr lang="en-US" noProof="0" dirty="0" smtClean="0">
                <a:latin typeface="Symbol"/>
              </a:rPr>
              <a:t>»</a:t>
            </a:r>
            <a:r>
              <a:rPr lang="en-US" noProof="0" dirty="0" smtClean="0"/>
              <a:t> average distance</a:t>
            </a:r>
          </a:p>
          <a:p>
            <a:pPr lvl="1"/>
            <a:r>
              <a:rPr lang="en-US" dirty="0" smtClean="0"/>
              <a:t>Uniform weight for each dimension</a:t>
            </a:r>
            <a:endParaRPr lang="en-US" noProof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4618786" y="2081065"/>
                <a:ext cx="3434998" cy="1475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1" smtClean="0">
                                  <a:latin typeface="Cambria Math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4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sz="240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fr-FR" sz="2400" i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sz="24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sz="2400" i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786" y="2081065"/>
                <a:ext cx="3434998" cy="14751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719014" y="1753492"/>
                <a:ext cx="3348501" cy="1120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𝒙</m:t>
                          </m:r>
                          <m:r>
                            <a:rPr lang="fr-FR" sz="2400" b="0" i="0">
                              <a:latin typeface="Cambria Math"/>
                            </a:rPr>
                            <m:t>,</m:t>
                          </m:r>
                          <m:r>
                            <a:rPr lang="fr-FR" sz="2400" b="1" i="1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b="0" i="1">
                              <a:latin typeface="Cambria Math"/>
                            </a:rPr>
                            <m:t>𝑖</m:t>
                          </m:r>
                          <m:r>
                            <a:rPr lang="fr-FR" sz="2400" b="0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b="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b="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T</m:t>
                          </m:r>
                        </m:sup>
                      </m:sSup>
                      <m:r>
                        <a:rPr lang="fr-FR" sz="2400" b="1" i="1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b="1" i="1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fr-FR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4" y="1753492"/>
                <a:ext cx="3348501" cy="11209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719014" y="2939238"/>
                <a:ext cx="2994109" cy="4586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∥</m:t>
                      </m:r>
                      <m:r>
                        <a:rPr lang="fr-FR" sz="2400" b="1" i="1" smtClean="0">
                          <a:latin typeface="Cambria Math"/>
                        </a:rPr>
                        <m:t>𝒙</m:t>
                      </m:r>
                      <m:sSubSup>
                        <m:sSub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400" b="0" i="0" smtClean="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400" b="0" i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fr-FR" sz="2400" b="0" i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fr-FR" sz="24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𝒙</m:t>
                          </m:r>
                          <m:r>
                            <a:rPr lang="fr-FR" sz="2400" b="0" i="0">
                              <a:latin typeface="Cambria Math"/>
                            </a:rPr>
                            <m:t>,</m:t>
                          </m:r>
                          <m:r>
                            <a:rPr lang="fr-FR" sz="24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T</m:t>
                          </m:r>
                        </m:sup>
                      </m:sSup>
                      <m:r>
                        <a:rPr lang="fr-FR" sz="2400" b="1" i="1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fr-FR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4" y="2939238"/>
                <a:ext cx="2994109" cy="4586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e 15"/>
          <p:cNvGrpSpPr/>
          <p:nvPr/>
        </p:nvGrpSpPr>
        <p:grpSpPr>
          <a:xfrm>
            <a:off x="3788277" y="4841754"/>
            <a:ext cx="1567447" cy="1567610"/>
            <a:chOff x="7495610" y="1061821"/>
            <a:chExt cx="1567447" cy="1567610"/>
          </a:xfrm>
        </p:grpSpPr>
        <p:grpSp>
          <p:nvGrpSpPr>
            <p:cNvPr id="8" name="Groupe 7"/>
            <p:cNvGrpSpPr/>
            <p:nvPr/>
          </p:nvGrpSpPr>
          <p:grpSpPr>
            <a:xfrm>
              <a:off x="7495610" y="1061821"/>
              <a:ext cx="1567447" cy="1567610"/>
              <a:chOff x="8063999" y="2466360"/>
              <a:chExt cx="1728001" cy="1728000"/>
            </a:xfrm>
          </p:grpSpPr>
          <p:sp>
            <p:nvSpPr>
              <p:cNvPr id="9" name="Connecteur droit 8"/>
              <p:cNvSpPr/>
              <p:nvPr/>
            </p:nvSpPr>
            <p:spPr>
              <a:xfrm>
                <a:off x="8063999" y="3330360"/>
                <a:ext cx="172800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fr-FR" sz="1600">
                  <a:latin typeface="Albany AMT" pitchFamily="18"/>
                  <a:ea typeface="宋体" pitchFamily="2"/>
                  <a:cs typeface="Lohit Hindi" pitchFamily="2"/>
                </a:endParaRPr>
              </a:p>
            </p:txBody>
          </p:sp>
          <p:sp>
            <p:nvSpPr>
              <p:cNvPr id="10" name="Connecteur droit 9"/>
              <p:cNvSpPr/>
              <p:nvPr/>
            </p:nvSpPr>
            <p:spPr>
              <a:xfrm flipV="1">
                <a:off x="8928000" y="2466360"/>
                <a:ext cx="0" cy="17280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fr-FR" sz="1600">
                  <a:latin typeface="Albany AMT" pitchFamily="18"/>
                  <a:ea typeface="宋体" pitchFamily="2"/>
                  <a:cs typeface="Lohit Hindi" pitchFamily="2"/>
                </a:endParaRPr>
              </a:p>
            </p:txBody>
          </p:sp>
        </p:grpSp>
        <p:sp>
          <p:nvSpPr>
            <p:cNvPr id="11" name="Forme libre 10"/>
            <p:cNvSpPr/>
            <p:nvPr/>
          </p:nvSpPr>
          <p:spPr>
            <a:xfrm>
              <a:off x="7789506" y="1355748"/>
              <a:ext cx="979654" cy="9797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81639" tIns="40820" rIns="81639" bIns="40820" anchor="ctr" anchorCtr="0" compatLnSpc="0"/>
            <a:lstStyle/>
            <a:p>
              <a:pPr hangingPunct="0"/>
              <a:endParaRPr lang="fr-FR" sz="1600">
                <a:latin typeface="Albany AMT" pitchFamily="18"/>
                <a:ea typeface="宋体" pitchFamily="2"/>
                <a:cs typeface="Lohit Hind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4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Euclidian Norm for Least Squares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/>
            <a:r>
              <a:rPr lang="en-US" dirty="0"/>
              <a:t>Generalized dot product</a:t>
            </a:r>
          </a:p>
          <a:p>
            <a:pPr lvl="1"/>
            <a:r>
              <a:rPr lang="en-US" b="1" dirty="0" smtClean="0">
                <a:latin typeface="Times New Roman" pitchFamily="18"/>
              </a:rPr>
              <a:t>W</a:t>
            </a:r>
            <a:r>
              <a:rPr lang="en-US" dirty="0" smtClean="0"/>
              <a:t>: </a:t>
            </a:r>
            <a:r>
              <a:rPr lang="en-US" dirty="0"/>
              <a:t>symmetric positive definite </a:t>
            </a:r>
            <a:r>
              <a:rPr lang="en-US" dirty="0" smtClean="0"/>
              <a:t>matrix</a:t>
            </a:r>
          </a:p>
          <a:p>
            <a:pPr marL="540000" lvl="1" indent="0">
              <a:buNone/>
            </a:pPr>
            <a:endParaRPr lang="en-US" noProof="0" dirty="0" smtClean="0"/>
          </a:p>
          <a:p>
            <a:pPr marL="108000" lvl="0" indent="0">
              <a:buNone/>
            </a:pPr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dirty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Error </a:t>
            </a:r>
            <a:r>
              <a:rPr lang="en-US" noProof="0" dirty="0" smtClean="0">
                <a:latin typeface="Symbol"/>
              </a:rPr>
              <a:t>»</a:t>
            </a:r>
            <a:r>
              <a:rPr lang="en-US" noProof="0" dirty="0" smtClean="0"/>
              <a:t> weighted average distance</a:t>
            </a:r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/>
              <a:t> is a diagonal matrix</a:t>
            </a:r>
            <a:endParaRPr lang="en-US" noProof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3315076" y="2296089"/>
                <a:ext cx="2513849" cy="458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fr-FR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240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400" b="1" i="1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fr-FR" sz="2400" b="1" i="0" smtClean="0">
                              <a:latin typeface="Cambria Math"/>
                            </a:rPr>
                            <m:t>𝐖</m:t>
                          </m:r>
                        </m:sub>
                      </m:sSub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T</m:t>
                          </m:r>
                        </m:sup>
                      </m:sSup>
                      <m:r>
                        <a:rPr lang="fr-FR" sz="2400" b="1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b="1" i="0" smtClean="0">
                          <a:latin typeface="Cambria Math"/>
                        </a:rPr>
                        <m:t>𝐖</m:t>
                      </m:r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r>
                        <a:rPr lang="fr-FR" sz="2400" b="1" i="1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fr-FR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076" y="2296089"/>
                <a:ext cx="2513849" cy="4583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>
                <a:spLocks noResize="1"/>
              </p:cNvSpPr>
              <p:nvPr/>
            </p:nvSpPr>
            <p:spPr>
              <a:xfrm>
                <a:off x="2697183" y="2922199"/>
                <a:ext cx="3749635" cy="4651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∥</m:t>
                      </m:r>
                      <m:r>
                        <a:rPr lang="fr-FR" sz="2400" b="1" i="1">
                          <a:latin typeface="Cambria Math"/>
                        </a:rPr>
                        <m:t>𝒙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40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400" b="1" i="0" smtClean="0">
                              <a:latin typeface="Cambria Math"/>
                            </a:rPr>
                            <m:t>𝐖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fr-FR" sz="24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400" b="1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sz="240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fr-FR" sz="2400" b="1" i="0" smtClean="0">
                              <a:latin typeface="Cambria Math"/>
                            </a:rPr>
                            <m:t>𝐖</m:t>
                          </m:r>
                        </m:sub>
                      </m:sSub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T</m:t>
                          </m:r>
                        </m:sup>
                      </m:sSup>
                      <m:r>
                        <a:rPr lang="fr-FR" sz="2400" b="1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b="1" i="0" smtClean="0">
                          <a:latin typeface="Cambria Math"/>
                          <a:cs typeface="Times New Roman" panose="02020603050405020304" pitchFamily="18" charset="0"/>
                        </a:rPr>
                        <m:t>𝐖</m:t>
                      </m:r>
                      <m:r>
                        <a:rPr lang="fr-FR" sz="2400" b="1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b="1" i="1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fr-FR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183" y="2922199"/>
                <a:ext cx="3749635" cy="4651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e 15"/>
          <p:cNvGrpSpPr/>
          <p:nvPr/>
        </p:nvGrpSpPr>
        <p:grpSpPr>
          <a:xfrm>
            <a:off x="3788277" y="3784491"/>
            <a:ext cx="1567447" cy="1567610"/>
            <a:chOff x="7475514" y="4491762"/>
            <a:chExt cx="1567447" cy="1567610"/>
          </a:xfrm>
        </p:grpSpPr>
        <p:grpSp>
          <p:nvGrpSpPr>
            <p:cNvPr id="12" name="Groupe 11"/>
            <p:cNvGrpSpPr/>
            <p:nvPr/>
          </p:nvGrpSpPr>
          <p:grpSpPr>
            <a:xfrm>
              <a:off x="7475514" y="4491762"/>
              <a:ext cx="1567447" cy="1567610"/>
              <a:chOff x="8063999" y="4320000"/>
              <a:chExt cx="1728001" cy="1728000"/>
            </a:xfrm>
          </p:grpSpPr>
          <p:sp>
            <p:nvSpPr>
              <p:cNvPr id="13" name="Connecteur droit 12"/>
              <p:cNvSpPr/>
              <p:nvPr/>
            </p:nvSpPr>
            <p:spPr>
              <a:xfrm>
                <a:off x="8063999" y="5184000"/>
                <a:ext cx="172800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fr-FR" sz="1600">
                  <a:latin typeface="Albany AMT" pitchFamily="18"/>
                  <a:ea typeface="宋体" pitchFamily="2"/>
                  <a:cs typeface="Lohit Hindi" pitchFamily="2"/>
                </a:endParaRPr>
              </a:p>
            </p:txBody>
          </p:sp>
          <p:sp>
            <p:nvSpPr>
              <p:cNvPr id="14" name="Connecteur droit 13"/>
              <p:cNvSpPr/>
              <p:nvPr/>
            </p:nvSpPr>
            <p:spPr>
              <a:xfrm flipV="1">
                <a:off x="8928000" y="4320000"/>
                <a:ext cx="0" cy="17280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fr-FR" sz="1600">
                  <a:latin typeface="Albany AMT" pitchFamily="18"/>
                  <a:ea typeface="宋体" pitchFamily="2"/>
                  <a:cs typeface="Lohit Hindi" pitchFamily="2"/>
                </a:endParaRPr>
              </a:p>
            </p:txBody>
          </p:sp>
        </p:grpSp>
        <p:sp>
          <p:nvSpPr>
            <p:cNvPr id="15" name="Forme libre 14"/>
            <p:cNvSpPr/>
            <p:nvPr/>
          </p:nvSpPr>
          <p:spPr>
            <a:xfrm rot="2312400">
              <a:off x="7916359" y="4785689"/>
              <a:ext cx="685757" cy="9797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81639" tIns="40820" rIns="81639" bIns="40820" anchor="ctr" anchorCtr="0" compatLnSpc="0"/>
            <a:lstStyle/>
            <a:p>
              <a:pPr hangingPunct="0"/>
              <a:endParaRPr lang="fr-FR" sz="1600">
                <a:latin typeface="Albany AMT" pitchFamily="18"/>
                <a:ea typeface="宋体" pitchFamily="2"/>
                <a:cs typeface="Lohit Hind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33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Other: max norm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Maximum of absolute values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Largest error</a:t>
            </a:r>
          </a:p>
          <a:p>
            <a:pPr lvl="0"/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2211697" y="1864042"/>
                <a:ext cx="4720607" cy="592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fr-FR" sz="2400" b="0" i="1" smtClean="0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fr-FR" sz="24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sz="2400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sz="240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fr-FR" sz="2400" i="1">
                                                <a:latin typeface="Cambria Math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fr-FR" sz="24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sz="2400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sz="24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latin typeface="Cambria Math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fr-FR" sz="2400" i="0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fr-FR" sz="2400" i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40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fr-FR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sz="2400">
                                  <a:latin typeface="Cambria Math"/>
                                </a:rPr>
                                <m:t>=1..</m:t>
                              </m:r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/>
                                </a:rPr>
                                <m:t>N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∣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∣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697" y="1864042"/>
                <a:ext cx="4720607" cy="5920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/>
          <p:cNvGrpSpPr/>
          <p:nvPr/>
        </p:nvGrpSpPr>
        <p:grpSpPr>
          <a:xfrm>
            <a:off x="3788277" y="2956820"/>
            <a:ext cx="1567447" cy="1567610"/>
            <a:chOff x="3657373" y="2956820"/>
            <a:chExt cx="1567447" cy="1567610"/>
          </a:xfrm>
        </p:grpSpPr>
        <p:grpSp>
          <p:nvGrpSpPr>
            <p:cNvPr id="5" name="Groupe 4"/>
            <p:cNvGrpSpPr/>
            <p:nvPr/>
          </p:nvGrpSpPr>
          <p:grpSpPr>
            <a:xfrm>
              <a:off x="3657373" y="2956820"/>
              <a:ext cx="1567447" cy="1567610"/>
              <a:chOff x="4031999" y="2772000"/>
              <a:chExt cx="1728001" cy="1728000"/>
            </a:xfrm>
          </p:grpSpPr>
          <p:sp>
            <p:nvSpPr>
              <p:cNvPr id="6" name="Connecteur droit 5"/>
              <p:cNvSpPr/>
              <p:nvPr/>
            </p:nvSpPr>
            <p:spPr>
              <a:xfrm>
                <a:off x="4031999" y="3636000"/>
                <a:ext cx="172800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fr-FR" sz="1600">
                  <a:latin typeface="Albany AMT" pitchFamily="18"/>
                  <a:ea typeface="宋体" pitchFamily="2"/>
                  <a:cs typeface="Lohit Hindi" pitchFamily="2"/>
                </a:endParaRPr>
              </a:p>
            </p:txBody>
          </p:sp>
          <p:sp>
            <p:nvSpPr>
              <p:cNvPr id="7" name="Connecteur droit 6"/>
              <p:cNvSpPr/>
              <p:nvPr/>
            </p:nvSpPr>
            <p:spPr>
              <a:xfrm flipV="1">
                <a:off x="4896000" y="2772000"/>
                <a:ext cx="0" cy="17280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fr-FR" sz="1600">
                  <a:latin typeface="Albany AMT" pitchFamily="18"/>
                  <a:ea typeface="宋体" pitchFamily="2"/>
                  <a:cs typeface="Lohit Hindi" pitchFamily="2"/>
                </a:endParaRPr>
              </a:p>
            </p:txBody>
          </p:sp>
        </p:grpSp>
        <p:sp>
          <p:nvSpPr>
            <p:cNvPr id="8" name="Forme libre 7"/>
            <p:cNvSpPr/>
            <p:nvPr/>
          </p:nvSpPr>
          <p:spPr>
            <a:xfrm>
              <a:off x="3951269" y="3250747"/>
              <a:ext cx="979654" cy="97975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81639" tIns="40820" rIns="81639" bIns="40820" anchor="ctr" anchorCtr="0" compatLnSpc="0"/>
            <a:lstStyle/>
            <a:p>
              <a:pPr hangingPunct="0"/>
              <a:endParaRPr lang="fr-FR" sz="1600">
                <a:latin typeface="Albany AMT" pitchFamily="18"/>
                <a:ea typeface="宋体" pitchFamily="2"/>
                <a:cs typeface="Lohit Hindi" pitchFamily="2"/>
              </a:endParaRP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3950943" y="3250747"/>
              <a:ext cx="979654" cy="97975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81639" tIns="40820" rIns="81639" bIns="40820" anchor="ctr" anchorCtr="0" compatLnSpc="0"/>
            <a:lstStyle/>
            <a:p>
              <a:pPr hangingPunct="0"/>
              <a:endParaRPr lang="fr-FR" sz="1600">
                <a:latin typeface="Albany AMT" pitchFamily="18"/>
                <a:ea typeface="宋体" pitchFamily="2"/>
                <a:cs typeface="Lohit Hind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4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314450" y="242311"/>
            <a:ext cx="7372350" cy="53296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Other: p-norm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Generalizing the Euclidian norm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2258248" y="1586726"/>
                <a:ext cx="4627504" cy="1475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fr-FR" sz="2400" b="0" i="1" smtClean="0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fr-FR" sz="24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sz="2400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sz="240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fr-FR" sz="2400" i="1">
                                                <a:latin typeface="Cambria Math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fr-FR" sz="24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sz="2400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sz="24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latin typeface="Cambria Math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fr-FR" sz="240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fr-FR" sz="2400" i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sz="24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fr-FR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fr-FR" sz="240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24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400" i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48" y="1586726"/>
                <a:ext cx="4627504" cy="14751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e 15"/>
          <p:cNvGrpSpPr/>
          <p:nvPr/>
        </p:nvGrpSpPr>
        <p:grpSpPr>
          <a:xfrm>
            <a:off x="3788277" y="2976317"/>
            <a:ext cx="1567446" cy="1567610"/>
            <a:chOff x="3657047" y="2684925"/>
            <a:chExt cx="1567446" cy="1567610"/>
          </a:xfrm>
        </p:grpSpPr>
        <p:sp>
          <p:nvSpPr>
            <p:cNvPr id="5" name="Forme libre 4"/>
            <p:cNvSpPr/>
            <p:nvPr/>
          </p:nvSpPr>
          <p:spPr>
            <a:xfrm>
              <a:off x="3950943" y="2978852"/>
              <a:ext cx="979326" cy="97942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00" h="3000">
                  <a:moveTo>
                    <a:pt x="5" y="432"/>
                  </a:moveTo>
                  <a:cubicBezTo>
                    <a:pt x="19" y="296"/>
                    <a:pt x="6" y="112"/>
                    <a:pt x="205" y="39"/>
                  </a:cubicBezTo>
                  <a:cubicBezTo>
                    <a:pt x="436" y="-20"/>
                    <a:pt x="688" y="8"/>
                    <a:pt x="928" y="1"/>
                  </a:cubicBezTo>
                  <a:cubicBezTo>
                    <a:pt x="1480" y="3"/>
                    <a:pt x="2033" y="-5"/>
                    <a:pt x="2584" y="7"/>
                  </a:cubicBezTo>
                  <a:cubicBezTo>
                    <a:pt x="2798" y="-2"/>
                    <a:pt x="2978" y="117"/>
                    <a:pt x="2976" y="269"/>
                  </a:cubicBezTo>
                  <a:cubicBezTo>
                    <a:pt x="3018" y="556"/>
                    <a:pt x="2990" y="846"/>
                    <a:pt x="2999" y="1134"/>
                  </a:cubicBezTo>
                  <a:cubicBezTo>
                    <a:pt x="2994" y="1634"/>
                    <a:pt x="3009" y="2135"/>
                    <a:pt x="2990" y="2635"/>
                  </a:cubicBezTo>
                  <a:cubicBezTo>
                    <a:pt x="2979" y="2767"/>
                    <a:pt x="2949" y="2943"/>
                    <a:pt x="2729" y="2978"/>
                  </a:cubicBezTo>
                  <a:cubicBezTo>
                    <a:pt x="2426" y="3014"/>
                    <a:pt x="2117" y="2994"/>
                    <a:pt x="1811" y="2999"/>
                  </a:cubicBezTo>
                  <a:cubicBezTo>
                    <a:pt x="1338" y="2996"/>
                    <a:pt x="864" y="3006"/>
                    <a:pt x="391" y="2992"/>
                  </a:cubicBezTo>
                  <a:cubicBezTo>
                    <a:pt x="243" y="2989"/>
                    <a:pt x="85" y="2935"/>
                    <a:pt x="51" y="2824"/>
                  </a:cubicBezTo>
                  <a:cubicBezTo>
                    <a:pt x="-23" y="2609"/>
                    <a:pt x="11" y="2386"/>
                    <a:pt x="0" y="2167"/>
                  </a:cubicBezTo>
                  <a:cubicBezTo>
                    <a:pt x="4" y="1589"/>
                    <a:pt x="-5" y="1011"/>
                    <a:pt x="5" y="432"/>
                  </a:cubicBezTo>
                  <a:close/>
                </a:path>
              </a:pathLst>
            </a:cu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7190" tIns="46371" rIns="87190" bIns="46371" anchorCtr="0" compatLnSpc="0"/>
            <a:lstStyle/>
            <a:p>
              <a:pPr hangingPunct="0"/>
              <a:endParaRPr lang="fr-FR" sz="1600">
                <a:latin typeface="Albany AMT" pitchFamily="18"/>
                <a:ea typeface="宋体" pitchFamily="2"/>
                <a:cs typeface="Lohit Hindi" pitchFamily="2"/>
              </a:endParaRP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3657047" y="2684925"/>
              <a:ext cx="1567446" cy="1567610"/>
              <a:chOff x="4031640" y="2826720"/>
              <a:chExt cx="1728000" cy="1728000"/>
            </a:xfrm>
          </p:grpSpPr>
          <p:sp>
            <p:nvSpPr>
              <p:cNvPr id="7" name="Connecteur droit 6"/>
              <p:cNvSpPr/>
              <p:nvPr/>
            </p:nvSpPr>
            <p:spPr>
              <a:xfrm>
                <a:off x="4031640" y="3690720"/>
                <a:ext cx="17280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fr-FR" sz="1600">
                  <a:latin typeface="Albany AMT" pitchFamily="18"/>
                  <a:ea typeface="宋体" pitchFamily="2"/>
                  <a:cs typeface="Lohit Hindi" pitchFamily="2"/>
                </a:endParaRPr>
              </a:p>
            </p:txBody>
          </p:sp>
          <p:sp>
            <p:nvSpPr>
              <p:cNvPr id="8" name="Connecteur droit 7"/>
              <p:cNvSpPr/>
              <p:nvPr/>
            </p:nvSpPr>
            <p:spPr>
              <a:xfrm flipV="1">
                <a:off x="4895640" y="2826720"/>
                <a:ext cx="0" cy="17280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fr-FR" sz="1600">
                  <a:latin typeface="Albany AMT" pitchFamily="18"/>
                  <a:ea typeface="宋体" pitchFamily="2"/>
                  <a:cs typeface="Lohit Hindi" pitchFamily="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>
                <a:spLocks noResize="1"/>
              </p:cNvSpPr>
              <p:nvPr/>
            </p:nvSpPr>
            <p:spPr>
              <a:xfrm>
                <a:off x="5747301" y="3547408"/>
                <a:ext cx="792993" cy="443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∥</m:t>
                      </m:r>
                      <m:sSub>
                        <m:sSubPr>
                          <m:ctrlPr>
                            <a:rPr lang="fr-F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400" i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301" y="3547408"/>
                <a:ext cx="792993" cy="443242"/>
              </a:xfrm>
              <a:prstGeom prst="rect">
                <a:avLst/>
              </a:prstGeom>
              <a:blipFill rotWithShape="1">
                <a:blip r:embed="rId4"/>
                <a:stretch>
                  <a:fillRect b="-82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e 14"/>
          <p:cNvGrpSpPr/>
          <p:nvPr/>
        </p:nvGrpSpPr>
        <p:grpSpPr>
          <a:xfrm>
            <a:off x="3788277" y="4720295"/>
            <a:ext cx="1567446" cy="1567610"/>
            <a:chOff x="3559105" y="4278183"/>
            <a:chExt cx="1567446" cy="1567610"/>
          </a:xfrm>
        </p:grpSpPr>
        <p:grpSp>
          <p:nvGrpSpPr>
            <p:cNvPr id="10" name="Groupe 9"/>
            <p:cNvGrpSpPr/>
            <p:nvPr/>
          </p:nvGrpSpPr>
          <p:grpSpPr>
            <a:xfrm>
              <a:off x="3559105" y="4278183"/>
              <a:ext cx="1567446" cy="1567610"/>
              <a:chOff x="4031640" y="4608000"/>
              <a:chExt cx="1728000" cy="1728000"/>
            </a:xfrm>
          </p:grpSpPr>
          <p:sp>
            <p:nvSpPr>
              <p:cNvPr id="11" name="Connecteur droit 10"/>
              <p:cNvSpPr/>
              <p:nvPr/>
            </p:nvSpPr>
            <p:spPr>
              <a:xfrm>
                <a:off x="4031640" y="5472000"/>
                <a:ext cx="17280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fr-FR" sz="1600">
                  <a:latin typeface="Albany AMT" pitchFamily="18"/>
                  <a:ea typeface="宋体" pitchFamily="2"/>
                  <a:cs typeface="Lohit Hindi" pitchFamily="2"/>
                </a:endParaRPr>
              </a:p>
            </p:txBody>
          </p:sp>
          <p:sp>
            <p:nvSpPr>
              <p:cNvPr id="12" name="Connecteur droit 11"/>
              <p:cNvSpPr/>
              <p:nvPr/>
            </p:nvSpPr>
            <p:spPr>
              <a:xfrm flipV="1">
                <a:off x="4895640" y="4608000"/>
                <a:ext cx="0" cy="17280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hangingPunct="0"/>
                <a:endParaRPr lang="fr-FR" sz="1600">
                  <a:latin typeface="Albany AMT" pitchFamily="18"/>
                  <a:ea typeface="宋体" pitchFamily="2"/>
                  <a:cs typeface="Lohit Hindi" pitchFamily="2"/>
                </a:endParaRPr>
              </a:p>
            </p:txBody>
          </p:sp>
        </p:grpSp>
        <p:sp>
          <p:nvSpPr>
            <p:cNvPr id="13" name="Forme libre 12"/>
            <p:cNvSpPr/>
            <p:nvPr/>
          </p:nvSpPr>
          <p:spPr>
            <a:xfrm rot="2700000">
              <a:off x="3996484" y="4715681"/>
              <a:ext cx="692688" cy="69261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81639" tIns="40820" rIns="81639" bIns="40820" anchor="ctr" anchorCtr="0" compatLnSpc="0"/>
            <a:lstStyle/>
            <a:p>
              <a:pPr hangingPunct="0"/>
              <a:endParaRPr lang="fr-FR" sz="1600">
                <a:latin typeface="Albany AMT" pitchFamily="18"/>
                <a:ea typeface="宋体" pitchFamily="2"/>
                <a:cs typeface="Lohit Hindi" pitchFamily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>
                <a:spLocks noResize="1"/>
              </p:cNvSpPr>
              <p:nvPr/>
            </p:nvSpPr>
            <p:spPr>
              <a:xfrm>
                <a:off x="5681990" y="5331046"/>
                <a:ext cx="663022" cy="443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∥</m:t>
                      </m:r>
                      <m:sSub>
                        <m:sSubPr>
                          <m:ctrlPr>
                            <a:rPr lang="fr-F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400" i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990" y="5331046"/>
                <a:ext cx="663022" cy="443242"/>
              </a:xfrm>
              <a:prstGeom prst="rect">
                <a:avLst/>
              </a:prstGeom>
              <a:blipFill rotWithShape="1">
                <a:blip r:embed="rId5"/>
                <a:stretch>
                  <a:fillRect b="-97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40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Linear Optimization</a:t>
            </a:r>
            <a:endParaRPr lang="en-US" noProof="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Least Squares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Linear optimization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25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500" noProof="0" dirty="0" smtClean="0"/>
              <a:t> measured data</a:t>
            </a:r>
            <a:endParaRPr lang="en-US" sz="2500" noProof="0" dirty="0" smtClean="0">
              <a:latin typeface="Times New Roman" pitchFamily="18"/>
            </a:endParaRP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2500" noProof="0" dirty="0" smtClean="0"/>
              <a:t>Linear approximating function</a:t>
            </a:r>
          </a:p>
          <a:p>
            <a:pPr lvl="1" rtl="0" hangingPunct="0"/>
            <a:r>
              <a:rPr lang="en-US" sz="2400" noProof="0" dirty="0" smtClean="0"/>
              <a:t>Parameters: </a:t>
            </a:r>
            <a:r>
              <a:rPr lang="en-US" sz="2400" b="1" i="1" noProof="0" dirty="0" smtClean="0">
                <a:latin typeface="Times New Roman" pitchFamily="18"/>
              </a:rPr>
              <a:t>v</a:t>
            </a:r>
          </a:p>
          <a:p>
            <a:pPr lvl="3" rtl="0" hangingPunct="0">
              <a:buNone/>
            </a:pPr>
            <a:endParaRPr lang="en-US" sz="2400" noProof="0" dirty="0" smtClean="0"/>
          </a:p>
          <a:p>
            <a:pPr lvl="1" rtl="0" hangingPunct="0"/>
            <a:r>
              <a:rPr lang="en-US" sz="2400" noProof="0" dirty="0" smtClean="0"/>
              <a:t>Linear combination of basis function: </a:t>
            </a:r>
            <a:r>
              <a:rPr lang="en-US" sz="2400" b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400" i="1" baseline="-25000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rtl="0" hangingPunct="0"/>
            <a:endParaRPr lang="en-US" sz="2400" dirty="0"/>
          </a:p>
          <a:p>
            <a:pPr lvl="1" rtl="0" hangingPunct="0"/>
            <a:endParaRPr lang="en-US" sz="2400" noProof="0" dirty="0" smtClean="0"/>
          </a:p>
          <a:p>
            <a:pPr lvl="3" rtl="0" hangingPunct="0">
              <a:buNone/>
            </a:pPr>
            <a:endParaRPr lang="en-US" noProof="0" dirty="0" smtClean="0"/>
          </a:p>
          <a:p>
            <a:pPr lvl="1" rtl="0" hangingPunct="0"/>
            <a:r>
              <a:rPr lang="en-US" sz="2400" noProof="0" dirty="0" smtClean="0"/>
              <a:t>2D example: 2D line </a:t>
            </a:r>
            <a:r>
              <a:rPr lang="en-US" sz="24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 </a:t>
            </a:r>
            <a:r>
              <a:rPr lang="en-US" sz="24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6029633" y="2291869"/>
                <a:ext cx="2721534" cy="458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𝒗</m:t>
                      </m:r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fr-FR" sz="24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b="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sz="24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fr-FR" sz="2400" b="0" i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fr-FR" sz="24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b="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sz="2400" b="0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fr-FR" sz="2400" b="0">
                              <a:latin typeface="Cambria Math"/>
                              <a:cs typeface="Times New Roman" panose="020206030504050203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33" y="2291869"/>
                <a:ext cx="2721534" cy="4583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5239866" y="3659981"/>
                <a:ext cx="3511301" cy="1120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𝒚</m:t>
                      </m:r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>
                              <a:latin typeface="Cambria Math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fr-FR" sz="2400" b="1" i="1">
                              <a:latin typeface="Cambria Math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b="0" i="1">
                              <a:latin typeface="Cambria Math"/>
                            </a:rPr>
                            <m:t>𝑘</m:t>
                          </m:r>
                          <m:r>
                            <a:rPr lang="fr-FR" sz="2400" b="0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b="0" i="1">
                              <a:latin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400" b="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>
                              <a:latin typeface="Cambria Math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fr-FR" sz="2400" b="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866" y="3659981"/>
                <a:ext cx="3511301" cy="11209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2992776" y="5589569"/>
                <a:ext cx="3158448" cy="477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</a:rPr>
                        <m:t>𝑦</m:t>
                      </m:r>
                      <m:r>
                        <a:rPr lang="fr-FR" sz="24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  <m:sub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fr-FR" sz="2400" i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FR" sz="2400" i="0">
                          <a:latin typeface="Cambria Math"/>
                        </a:rPr>
                        <m:t>=</m:t>
                      </m:r>
                      <m:r>
                        <a:rPr lang="fr-FR" sz="2400" i="1">
                          <a:latin typeface="Cambria Math"/>
                        </a:rPr>
                        <m:t>𝑎𝑥</m:t>
                      </m:r>
                      <m:r>
                        <a:rPr lang="fr-FR" sz="2400" i="0">
                          <a:latin typeface="Cambria Math"/>
                        </a:rPr>
                        <m:t>+</m:t>
                      </m:r>
                      <m:r>
                        <a:rPr lang="fr-FR" sz="24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776" y="5589569"/>
                <a:ext cx="3158448" cy="477674"/>
              </a:xfrm>
              <a:prstGeom prst="rect">
                <a:avLst/>
              </a:prstGeom>
              <a:blipFill rotWithShape="1">
                <a:blip r:embed="rId5"/>
                <a:stretch>
                  <a:fillRect b="-6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546589" y="1155560"/>
                <a:ext cx="22444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 dirty="0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sz="2400" b="0" i="1" dirty="0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sz="2400" b="0" i="1" dirty="0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 dirty="0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fr-FR" sz="2400" b="0" i="1" dirty="0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400" b="0" i="1" dirty="0" smtClean="0">
                              <a:latin typeface="Cambria Math"/>
                            </a:rPr>
                            <m:t>𝑚</m:t>
                          </m:r>
                          <m:r>
                            <a:rPr lang="fr-FR" sz="2400" b="0" i="1" dirty="0" smtClean="0">
                              <a:latin typeface="Cambria Math"/>
                            </a:rPr>
                            <m:t>=1..</m:t>
                          </m:r>
                          <m:r>
                            <a:rPr lang="fr-FR" sz="2400" b="0" i="1" dirty="0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589" y="1155560"/>
                <a:ext cx="2244461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13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Least Squares 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Minimize Euclidian error = objective</a:t>
            </a:r>
          </a:p>
          <a:p>
            <a:pPr lvl="3" rtl="0" hangingPunct="0">
              <a:buNone/>
            </a:pPr>
            <a:endParaRPr lang="en-US" sz="2900" noProof="0" dirty="0" smtClean="0"/>
          </a:p>
          <a:p>
            <a:pPr lvl="3" rtl="0" hangingPunct="0">
              <a:buNone/>
            </a:pPr>
            <a:endParaRPr lang="en-US" sz="2900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Unique solution if well conditioned </a:t>
            </a:r>
          </a:p>
          <a:p>
            <a:pPr lvl="1"/>
            <a:r>
              <a:rPr lang="en-US" noProof="0" dirty="0" smtClean="0"/>
              <a:t>Do not contain the trivial solution </a:t>
            </a:r>
            <a:r>
              <a:rPr lang="en-US" b="1" i="1" noProof="0" dirty="0" smtClean="0">
                <a:latin typeface="Times New Roman" pitchFamily="18"/>
              </a:rPr>
              <a:t>v </a:t>
            </a:r>
            <a:r>
              <a:rPr lang="en-US" noProof="0" dirty="0" smtClean="0">
                <a:latin typeface="Symbol" pitchFamily="2"/>
              </a:rPr>
              <a:t>= </a:t>
            </a:r>
            <a:r>
              <a:rPr lang="en-US" noProof="0" dirty="0" smtClean="0">
                <a:latin typeface="Times New Roman" pitchFamily="18"/>
              </a:rPr>
              <a:t>0</a:t>
            </a:r>
          </a:p>
          <a:p>
            <a:pPr lvl="2"/>
            <a:r>
              <a:rPr lang="en-US" noProof="0" dirty="0" smtClean="0"/>
              <a:t>Example: implicit line</a:t>
            </a:r>
          </a:p>
          <a:p>
            <a:pPr lvl="1"/>
            <a:endParaRPr lang="en-US" sz="2900" noProof="0" dirty="0" smtClean="0"/>
          </a:p>
          <a:p>
            <a:pPr lvl="1"/>
            <a:r>
              <a:rPr lang="en-US" sz="2900" noProof="0" dirty="0" smtClean="0"/>
              <a:t>Measures </a:t>
            </a:r>
            <a:r>
              <a:rPr lang="en-US" sz="2900" dirty="0">
                <a:latin typeface="Symbol"/>
              </a:rPr>
              <a:t>³</a:t>
            </a:r>
            <a:r>
              <a:rPr lang="en-US" sz="2900" noProof="0" dirty="0" smtClean="0"/>
              <a:t> parameters: </a:t>
            </a:r>
            <a:r>
              <a:rPr lang="en-US" sz="2500" i="1" noProof="0" dirty="0" smtClean="0">
                <a:latin typeface="Times New Roman" pitchFamily="18"/>
              </a:rPr>
              <a:t>M</a:t>
            </a:r>
            <a:r>
              <a:rPr lang="en-US" sz="2500" noProof="0" dirty="0" smtClean="0"/>
              <a:t> </a:t>
            </a:r>
            <a:r>
              <a:rPr lang="en-US" sz="2500" noProof="0" dirty="0" smtClean="0">
                <a:latin typeface="Symbol"/>
              </a:rPr>
              <a:t>³</a:t>
            </a:r>
            <a:r>
              <a:rPr lang="en-US" sz="2500" noProof="0" dirty="0" smtClean="0"/>
              <a:t> </a:t>
            </a:r>
            <a:r>
              <a:rPr lang="en-US" sz="2500" i="1" noProof="0" dirty="0" smtClean="0">
                <a:latin typeface="Times New Roman" pitchFamily="18"/>
              </a:rPr>
              <a:t>K</a:t>
            </a:r>
          </a:p>
          <a:p>
            <a:pPr lvl="1"/>
            <a:r>
              <a:rPr lang="en-US" dirty="0" smtClean="0"/>
              <a:t>Measures are different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4693025" y="4396421"/>
                <a:ext cx="4298760" cy="477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0</m:t>
                      </m:r>
                      <m:r>
                        <a:rPr lang="fr-FR" sz="24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  <m:sub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fr-FR" sz="2400" i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fr-FR" sz="2400" i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/>
                            </a:rPr>
                            <m:t>𝑥</m:t>
                          </m:r>
                          <m:r>
                            <a:rPr lang="fr-FR" sz="2400" i="0">
                              <a:latin typeface="Cambria Math"/>
                            </a:rPr>
                            <m:t>,</m:t>
                          </m:r>
                          <m:r>
                            <a:rPr lang="fr-FR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fr-FR" sz="2400" i="0">
                          <a:latin typeface="Cambria Math"/>
                        </a:rPr>
                        <m:t>=</m:t>
                      </m:r>
                      <m:r>
                        <a:rPr lang="fr-FR" sz="2400" i="1">
                          <a:latin typeface="Cambria Math"/>
                        </a:rPr>
                        <m:t>𝑎𝑦</m:t>
                      </m:r>
                      <m:r>
                        <a:rPr lang="fr-FR" sz="2400" i="0">
                          <a:latin typeface="Cambria Math"/>
                        </a:rPr>
                        <m:t>+</m:t>
                      </m:r>
                      <m:r>
                        <a:rPr lang="fr-FR" sz="2400" i="1">
                          <a:latin typeface="Cambria Math"/>
                        </a:rPr>
                        <m:t>𝑏𝑥</m:t>
                      </m:r>
                      <m:r>
                        <a:rPr lang="fr-FR" sz="2400" i="0">
                          <a:latin typeface="Cambria Math"/>
                        </a:rPr>
                        <m:t>+</m:t>
                      </m:r>
                      <m:r>
                        <a:rPr lang="fr-FR" sz="2400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025" y="4396421"/>
                <a:ext cx="4298760" cy="477674"/>
              </a:xfrm>
              <a:prstGeom prst="rect">
                <a:avLst/>
              </a:prstGeom>
              <a:blipFill rotWithShape="1">
                <a:blip r:embed="rId3"/>
                <a:stretch>
                  <a:fillRect b="-50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2189232" y="1981622"/>
                <a:ext cx="3572279" cy="456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</a:rPr>
                        <m:t>𝐸</m:t>
                      </m:r>
                      <m:r>
                        <a:rPr lang="fr-FR" sz="2400" b="0" i="1" smtClean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fr-FR" sz="2400" b="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 i="1">
                                              <a:latin typeface="Cambria Math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𝐟</m:t>
                                          </m:r>
                                        </m:e>
                                        <m:sub>
                                          <m:r>
                                            <a:rPr lang="fr-FR" sz="2400" b="1" i="1">
                                              <a:latin typeface="Cambria Math"/>
                                            </a:rPr>
                                            <m:t>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2400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b="1" i="1">
                                                  <a:latin typeface="Cambria Math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2400">
                                                  <a:latin typeface="Cambria Math"/>
                                                </a:rPr>
                                                <m:t>m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40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fr-FR" sz="240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sz="24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232" y="1981622"/>
                <a:ext cx="3572279" cy="456771"/>
              </a:xfrm>
              <a:prstGeom prst="rect">
                <a:avLst/>
              </a:prstGeom>
              <a:blipFill rotWithShape="1">
                <a:blip r:embed="rId4"/>
                <a:stretch>
                  <a:fillRect b="-14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>
                <a:spLocks noResize="1"/>
              </p:cNvSpPr>
              <p:nvPr/>
            </p:nvSpPr>
            <p:spPr>
              <a:xfrm>
                <a:off x="5758113" y="1649544"/>
                <a:ext cx="3239945" cy="1120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b="0" i="1">
                              <a:latin typeface="Cambria Math"/>
                            </a:rPr>
                            <m:t>𝑚</m:t>
                          </m:r>
                          <m:r>
                            <a:rPr lang="fr-FR" sz="2400" b="0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b="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sSubSup>
                            <m:sSubSup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FR" sz="240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𝐟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>
                                              <a:latin typeface="Cambria Math"/>
                                            </a:rPr>
                                            <m:t>m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fr-FR" sz="2400" b="0" i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2400" b="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fr-FR" sz="24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113" y="1649544"/>
                <a:ext cx="3239945" cy="11209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29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Solving Linear Least Squares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/>
            <a:r>
              <a:rPr lang="en-US" noProof="0" dirty="0" smtClean="0"/>
              <a:t>Properties of the objective function</a:t>
            </a:r>
          </a:p>
          <a:p>
            <a:pPr lvl="1" rtl="0" hangingPunct="0"/>
            <a:r>
              <a:rPr lang="en-US" noProof="0" dirty="0" smtClean="0"/>
              <a:t>Positive</a:t>
            </a:r>
          </a:p>
          <a:p>
            <a:pPr lvl="1" rtl="0" hangingPunct="0"/>
            <a:r>
              <a:rPr lang="en-US" noProof="0" dirty="0" smtClean="0"/>
              <a:t>Quadratic</a:t>
            </a:r>
          </a:p>
          <a:p>
            <a:pPr lvl="1" rtl="0" hangingPunct="0"/>
            <a:r>
              <a:rPr lang="en-US" dirty="0" smtClean="0"/>
              <a:t>Parabola </a:t>
            </a:r>
            <a:endParaRPr lang="en-US" noProof="0" dirty="0" smtClean="0"/>
          </a:p>
          <a:p>
            <a:pPr lvl="0"/>
            <a:r>
              <a:rPr lang="en-US" noProof="0" dirty="0" smtClean="0"/>
              <a:t>Minimum when gradient = 0</a:t>
            </a:r>
          </a:p>
          <a:p>
            <a:pPr lvl="3" rtl="0" hangingPunct="0">
              <a:buNone/>
            </a:pPr>
            <a:endParaRPr lang="en-US" noProof="0" dirty="0" smtClean="0"/>
          </a:p>
          <a:p>
            <a:pPr lvl="3" rtl="0" hangingPunct="0">
              <a:buNone/>
            </a:pPr>
            <a:endParaRPr lang="en-US" noProof="0" dirty="0" smtClean="0"/>
          </a:p>
          <a:p>
            <a:pPr lvl="3" rtl="0" hangingPunct="0">
              <a:buNone/>
            </a:pPr>
            <a:endParaRPr lang="en-US" noProof="0" dirty="0" smtClean="0"/>
          </a:p>
          <a:p>
            <a:pPr lvl="0"/>
            <a:r>
              <a:rPr lang="en-US" noProof="0" dirty="0" smtClean="0"/>
              <a:t>Lead to a linear system to solve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1454471" y="3974223"/>
                <a:ext cx="6325597" cy="1120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∀</m:t>
                      </m:r>
                      <m:r>
                        <a:rPr lang="fr-FR" sz="2400" i="1">
                          <a:latin typeface="Cambria Math"/>
                        </a:rPr>
                        <m:t>𝑘</m:t>
                      </m:r>
                      <m:r>
                        <a:rPr lang="fr-FR" sz="2400" i="0">
                          <a:latin typeface="Cambria Math"/>
                        </a:rPr>
                        <m:t>=1..</m:t>
                      </m:r>
                      <m:r>
                        <a:rPr lang="fr-FR" sz="2400" i="1">
                          <a:latin typeface="Cambria Math"/>
                        </a:rPr>
                        <m:t>𝐾</m:t>
                      </m:r>
                      <m:r>
                        <a:rPr lang="fr-FR" sz="2400" i="0">
                          <a:latin typeface="Cambria Math"/>
                        </a:rPr>
                        <m:t>,</m:t>
                      </m:r>
                      <m:r>
                        <a:rPr lang="fr-FR" sz="2400" b="0" i="0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fr-F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i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fr-FR" sz="2400" i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fr-F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  <m:r>
                            <a:rPr lang="fr-FR" sz="2400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r>
                            <a:rPr lang="fr-FR" sz="2400">
                              <a:latin typeface="Cambria Math"/>
                            </a:rPr>
                            <m:t>∥</m:t>
                          </m:r>
                          <m:sSub>
                            <m:sSub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fr-FR" sz="240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/>
                                </a:rPr>
                                <m:t>𝒗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/>
                                    </a:rPr>
                                    <m:t>m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400">
                                  <a:latin typeface="Cambria Math"/>
                                </a:rPr>
                                <m:t>∥</m:t>
                              </m:r>
                            </m:e>
                            <m:sub>
                              <m:r>
                                <a:rPr lang="fr-FR" sz="24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fr-FR" sz="2400" b="0" i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471" y="3974223"/>
                <a:ext cx="6325597" cy="11209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3793187" y="5750512"/>
                <a:ext cx="1666245" cy="563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fr-FR" sz="3200" b="1" i="1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3200" b="1" i="1">
                          <a:latin typeface="Cambria Math"/>
                        </a:rPr>
                        <m:t>𝒗</m:t>
                      </m:r>
                      <m:r>
                        <a:rPr lang="fr-FR" sz="3200" b="0" i="0">
                          <a:latin typeface="Cambria Math"/>
                        </a:rPr>
                        <m:t>=</m:t>
                      </m:r>
                      <m:r>
                        <a:rPr lang="fr-FR" sz="3200" b="1" i="1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fr-FR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87" y="5750512"/>
                <a:ext cx="1666245" cy="5635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File:Parabol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03" y="1728313"/>
            <a:ext cx="1523955" cy="184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7405635" y="3572299"/>
            <a:ext cx="1266092" cy="0"/>
            <a:chOff x="7405635" y="3572299"/>
            <a:chExt cx="1266092" cy="0"/>
          </a:xfrm>
        </p:grpSpPr>
        <p:cxnSp>
          <p:nvCxnSpPr>
            <p:cNvPr id="7" name="Connecteur droit avec flèche 6"/>
            <p:cNvCxnSpPr>
              <a:stCxn id="1026" idx="2"/>
            </p:cNvCxnSpPr>
            <p:nvPr/>
          </p:nvCxnSpPr>
          <p:spPr bwMode="auto">
            <a:xfrm>
              <a:off x="8060481" y="3572299"/>
              <a:ext cx="61124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Connecteur droit avec flèche 8"/>
            <p:cNvCxnSpPr>
              <a:stCxn id="1026" idx="2"/>
            </p:cNvCxnSpPr>
            <p:nvPr/>
          </p:nvCxnSpPr>
          <p:spPr bwMode="auto">
            <a:xfrm flipH="1">
              <a:off x="7405635" y="3572299"/>
              <a:ext cx="65484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614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1D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1532280" y="1119948"/>
                <a:ext cx="6079440" cy="1120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∀</m:t>
                      </m:r>
                      <m:r>
                        <a:rPr lang="fr-FR" sz="2400" i="1">
                          <a:latin typeface="Cambria Math"/>
                        </a:rPr>
                        <m:t>𝑘</m:t>
                      </m:r>
                      <m:r>
                        <a:rPr lang="fr-FR" sz="2400" i="0">
                          <a:latin typeface="Cambria Math"/>
                        </a:rPr>
                        <m:t>=1..</m:t>
                      </m:r>
                      <m:r>
                        <a:rPr lang="fr-FR" sz="2400" i="1">
                          <a:latin typeface="Cambria Math"/>
                        </a:rPr>
                        <m:t>𝐾</m:t>
                      </m:r>
                      <m:r>
                        <a:rPr lang="fr-FR" sz="2400" i="0">
                          <a:latin typeface="Cambria Math"/>
                        </a:rPr>
                        <m:t>,</m:t>
                      </m:r>
                      <m:r>
                        <a:rPr lang="fr-FR" sz="2400" b="0" i="0" smtClean="0">
                          <a:latin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  <m:r>
                            <a:rPr lang="fr-FR" sz="2400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400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fr-FR" sz="2400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FR" sz="240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40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>
                                              <a:latin typeface="Cambria Math"/>
                                            </a:rPr>
                                            <m:t>m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/>
                            <m:sup>
                              <m:r>
                                <a:rPr lang="fr-FR" sz="2400" b="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fr-FR" sz="2400" b="0" i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80" y="1119948"/>
                <a:ext cx="6079440" cy="11209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1224439" y="2344762"/>
                <a:ext cx="6695122" cy="1120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∀</m:t>
                      </m:r>
                      <m:r>
                        <a:rPr lang="fr-FR" sz="2400" i="1">
                          <a:latin typeface="Cambria Math"/>
                        </a:rPr>
                        <m:t>𝑘</m:t>
                      </m:r>
                      <m:r>
                        <a:rPr lang="fr-FR" sz="2400" i="0">
                          <a:latin typeface="Cambria Math"/>
                        </a:rPr>
                        <m:t>=1..</m:t>
                      </m:r>
                      <m:r>
                        <a:rPr lang="fr-FR" sz="2400" i="1">
                          <a:latin typeface="Cambria Math"/>
                        </a:rPr>
                        <m:t>𝐾</m:t>
                      </m:r>
                      <m:r>
                        <a:rPr lang="fr-FR" sz="2400" i="0">
                          <a:latin typeface="Cambria Math"/>
                        </a:rPr>
                        <m:t>,</m:t>
                      </m:r>
                      <m:r>
                        <a:rPr lang="fr-FR" sz="2400" b="0" i="0" smtClean="0">
                          <a:latin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  <m:r>
                            <a:rPr lang="fr-FR" sz="2400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fr-FR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sz="24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400">
                                          <a:latin typeface="Cambria Math"/>
                                        </a:rPr>
                                        <m:t>m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fr-FR" sz="2400" b="0" i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439" y="2344762"/>
                <a:ext cx="6695122" cy="11209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>
                <a:spLocks noResize="1"/>
              </p:cNvSpPr>
              <p:nvPr/>
            </p:nvSpPr>
            <p:spPr>
              <a:xfrm>
                <a:off x="708208" y="4910362"/>
                <a:ext cx="7727584" cy="11627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∀</m:t>
                      </m:r>
                      <m:r>
                        <a:rPr lang="fr-FR" sz="2400" i="1">
                          <a:latin typeface="Cambria Math"/>
                        </a:rPr>
                        <m:t>𝑘</m:t>
                      </m:r>
                      <m:r>
                        <a:rPr lang="fr-FR" sz="2400" i="0">
                          <a:latin typeface="Cambria Math"/>
                        </a:rPr>
                        <m:t>=1..</m:t>
                      </m:r>
                      <m:r>
                        <a:rPr lang="fr-FR" sz="2400" i="1">
                          <a:latin typeface="Cambria Math"/>
                        </a:rPr>
                        <m:t>𝐾</m:t>
                      </m:r>
                      <m:r>
                        <a:rPr lang="fr-FR" sz="2400" i="0">
                          <a:latin typeface="Cambria Math"/>
                        </a:rPr>
                        <m:t>,</m:t>
                      </m:r>
                      <m:r>
                        <a:rPr lang="fr-FR" sz="2400" b="0" i="0" smtClean="0">
                          <a:latin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fr-F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  <m:r>
                            <a:rPr lang="fr-FR" sz="24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nary>
                            <m:naryPr>
                              <m:chr m:val="∑"/>
                              <m:ctrlPr>
                                <a:rPr lang="fr-FR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fr-FR" sz="2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400">
                                          <a:latin typeface="Cambria Math"/>
                                        </a:rPr>
                                        <m:t>m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  <m:r>
                            <a:rPr lang="fr-FR" sz="24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08" y="4910362"/>
                <a:ext cx="7727584" cy="11627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e 14"/>
          <p:cNvGrpSpPr/>
          <p:nvPr/>
        </p:nvGrpSpPr>
        <p:grpSpPr>
          <a:xfrm>
            <a:off x="4083397" y="2791004"/>
            <a:ext cx="241161" cy="271306"/>
            <a:chOff x="8299938" y="2813538"/>
            <a:chExt cx="241161" cy="271306"/>
          </a:xfrm>
        </p:grpSpPr>
        <p:cxnSp>
          <p:nvCxnSpPr>
            <p:cNvPr id="10" name="Connecteur droit 9"/>
            <p:cNvCxnSpPr/>
            <p:nvPr/>
          </p:nvCxnSpPr>
          <p:spPr bwMode="auto">
            <a:xfrm>
              <a:off x="8299938" y="2813538"/>
              <a:ext cx="241161" cy="27130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necteur droit 10"/>
            <p:cNvCxnSpPr/>
            <p:nvPr/>
          </p:nvCxnSpPr>
          <p:spPr bwMode="auto">
            <a:xfrm flipH="1">
              <a:off x="8299939" y="2813538"/>
              <a:ext cx="241160" cy="27130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>
                <a:spLocks noResize="1"/>
              </p:cNvSpPr>
              <p:nvPr/>
            </p:nvSpPr>
            <p:spPr>
              <a:xfrm>
                <a:off x="1070391" y="3612490"/>
                <a:ext cx="7003218" cy="1120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∀</m:t>
                      </m:r>
                      <m:r>
                        <a:rPr lang="fr-FR" sz="2400" i="1">
                          <a:latin typeface="Cambria Math"/>
                        </a:rPr>
                        <m:t>𝑘</m:t>
                      </m:r>
                      <m:r>
                        <a:rPr lang="fr-FR" sz="2400" i="0">
                          <a:latin typeface="Cambria Math"/>
                        </a:rPr>
                        <m:t>=1..</m:t>
                      </m:r>
                      <m:r>
                        <a:rPr lang="fr-FR" sz="2400" i="1">
                          <a:latin typeface="Cambria Math"/>
                        </a:rPr>
                        <m:t>𝐾</m:t>
                      </m:r>
                      <m:r>
                        <a:rPr lang="fr-FR" sz="2400" i="0">
                          <a:latin typeface="Cambria Math"/>
                        </a:rPr>
                        <m:t>,</m:t>
                      </m:r>
                      <m:r>
                        <a:rPr lang="fr-FR" sz="2400" b="0" i="0" smtClean="0">
                          <a:latin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fr-F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  <m:r>
                            <a:rPr lang="fr-FR" sz="24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24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/>
                                </a:rPr>
                                <m:t>𝒗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/>
                                    </a:rPr>
                                    <m:t>m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  <m:r>
                            <a:rPr lang="fr-FR" sz="24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91" y="3612490"/>
                <a:ext cx="7003218" cy="11209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9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General considerations on objectives</a:t>
            </a:r>
            <a:endParaRPr lang="en-US" noProof="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665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314450" y="242311"/>
            <a:ext cx="7372350" cy="53296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Corresponding Linear System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>
                <a:spLocks noResize="1"/>
              </p:cNvSpPr>
              <p:nvPr/>
            </p:nvSpPr>
            <p:spPr>
              <a:xfrm>
                <a:off x="7133382" y="2587013"/>
                <a:ext cx="561904" cy="443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382" y="2587013"/>
                <a:ext cx="561904" cy="443242"/>
              </a:xfrm>
              <a:prstGeom prst="rect">
                <a:avLst/>
              </a:prstGeom>
              <a:blipFill rotWithShape="1">
                <a:blip r:embed="rId3"/>
                <a:stretch>
                  <a:fillRect b="-68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4555395" y="2567874"/>
                <a:ext cx="683668" cy="481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𝑘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395" y="2567874"/>
                <a:ext cx="683668" cy="481521"/>
              </a:xfrm>
              <a:prstGeom prst="rect">
                <a:avLst/>
              </a:prstGeom>
              <a:blipFill rotWithShape="1">
                <a:blip r:embed="rId4"/>
                <a:stretch>
                  <a:fillRect b="-113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>
                <a:spLocks noResize="1"/>
              </p:cNvSpPr>
              <p:nvPr/>
            </p:nvSpPr>
            <p:spPr>
              <a:xfrm>
                <a:off x="5110362" y="3496916"/>
                <a:ext cx="1606870" cy="563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/>
                        </a:rPr>
                        <m:t>𝒃</m:t>
                      </m:r>
                      <m:r>
                        <a:rPr lang="fr-FR" sz="3200" b="0" i="0">
                          <a:latin typeface="Cambria Math"/>
                        </a:rPr>
                        <m:t>=</m:t>
                      </m:r>
                      <m:r>
                        <a:rPr lang="fr-FR" sz="3200" b="1" i="1">
                          <a:latin typeface="Cambria Math"/>
                          <a:cs typeface="Times New Roman" panose="02020603050405020304" pitchFamily="18" charset="0"/>
                        </a:rPr>
                        <m:t>𝐅</m:t>
                      </m:r>
                      <m:r>
                        <a:rPr lang="fr-FR" sz="3200" b="1" i="0" smtClean="0">
                          <a:latin typeface="Cambria Math"/>
                        </a:rPr>
                        <m:t> </m:t>
                      </m:r>
                      <m:r>
                        <a:rPr lang="fr-FR" sz="3200" b="1" i="1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fr-FR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62" y="3496916"/>
                <a:ext cx="1606870" cy="5635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>
                <a:spLocks noResize="1"/>
              </p:cNvSpPr>
              <p:nvPr/>
            </p:nvSpPr>
            <p:spPr>
              <a:xfrm>
                <a:off x="1887185" y="3471300"/>
                <a:ext cx="1920353" cy="614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fr-FR" sz="3200" b="1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3200" i="0">
                          <a:latin typeface="Cambria Math"/>
                        </a:rPr>
                        <m:t>=</m:t>
                      </m:r>
                      <m:r>
                        <a:rPr lang="fr-FR" sz="3200" b="1" i="1">
                          <a:latin typeface="Cambria Math"/>
                          <a:cs typeface="Times New Roman" panose="02020603050405020304" pitchFamily="18" charset="0"/>
                        </a:rPr>
                        <m:t>𝐅</m:t>
                      </m:r>
                      <m:r>
                        <a:rPr lang="fr-FR" sz="3200" b="1" i="1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32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3200" b="1" i="1">
                              <a:latin typeface="Cambria Math"/>
                              <a:cs typeface="Times New Roman" panose="02020603050405020304" pitchFamily="18" charset="0"/>
                            </a:rPr>
                            <m:t>𝐅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3200">
                              <a:latin typeface="Cambria Math"/>
                              <a:cs typeface="Times New Roman" panose="020206030504050203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fr-FR" sz="32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185" y="3471300"/>
                <a:ext cx="1920353" cy="6147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>
                <a:spLocks noResize="1"/>
              </p:cNvSpPr>
              <p:nvPr/>
            </p:nvSpPr>
            <p:spPr>
              <a:xfrm>
                <a:off x="708208" y="1138490"/>
                <a:ext cx="7727584" cy="1167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∀</m:t>
                      </m:r>
                      <m:r>
                        <a:rPr lang="fr-FR" sz="2400" i="1">
                          <a:latin typeface="Cambria Math"/>
                        </a:rPr>
                        <m:t>𝑘</m:t>
                      </m:r>
                      <m:r>
                        <a:rPr lang="fr-FR" sz="2400" i="0">
                          <a:latin typeface="Cambria Math"/>
                        </a:rPr>
                        <m:t>=1..</m:t>
                      </m:r>
                      <m:r>
                        <a:rPr lang="fr-FR" sz="2400" i="1">
                          <a:latin typeface="Cambria Math"/>
                        </a:rPr>
                        <m:t>𝐾</m:t>
                      </m:r>
                      <m:r>
                        <a:rPr lang="fr-FR" sz="2400" i="0">
                          <a:latin typeface="Cambria Math"/>
                        </a:rPr>
                        <m:t>,</m:t>
                      </m:r>
                      <m:r>
                        <a:rPr lang="fr-FR" sz="2400" b="0" i="0" smtClean="0">
                          <a:latin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fr-F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/>
                            </a:rPr>
                            <m:t>j</m:t>
                          </m:r>
                          <m:r>
                            <a:rPr lang="fr-FR" sz="24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fr-FR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fr-FR" sz="2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400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400">
                                          <a:latin typeface="Cambria Math"/>
                                        </a:rPr>
                                        <m:t>m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  <m:r>
                            <a:rPr lang="fr-FR" sz="24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08" y="1138490"/>
                <a:ext cx="7727584" cy="11672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ccolade fermante 11"/>
          <p:cNvSpPr/>
          <p:nvPr/>
        </p:nvSpPr>
        <p:spPr bwMode="auto">
          <a:xfrm rot="5400000">
            <a:off x="7298777" y="1475361"/>
            <a:ext cx="231114" cy="188284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ook" pitchFamily="34" charset="0"/>
            </a:endParaRPr>
          </a:p>
        </p:txBody>
      </p:sp>
      <p:sp>
        <p:nvSpPr>
          <p:cNvPr id="14" name="Accolade fermante 13"/>
          <p:cNvSpPr/>
          <p:nvPr/>
        </p:nvSpPr>
        <p:spPr bwMode="auto">
          <a:xfrm rot="5400000">
            <a:off x="4794989" y="1281277"/>
            <a:ext cx="232794" cy="2272688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oo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>
                <a:spLocks noResize="1"/>
              </p:cNvSpPr>
              <p:nvPr/>
            </p:nvSpPr>
            <p:spPr>
              <a:xfrm>
                <a:off x="3232008" y="4362344"/>
                <a:ext cx="2679984" cy="563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/>
                            </a:rPr>
                            <m:t>𝑘𝑚</m:t>
                          </m:r>
                        </m:sub>
                      </m:sSub>
                      <m:r>
                        <a:rPr lang="fr-FR" sz="3200" b="1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32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3200">
                              <a:latin typeface="Cambria Math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fr-FR" sz="32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fr-FR" sz="3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32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32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008" y="4362344"/>
                <a:ext cx="2679984" cy="5635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1757864" y="5536653"/>
            <a:ext cx="5695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symmetric (positive-definite)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  <p:bldP spid="14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1425007" y="1119948"/>
                <a:ext cx="6293986" cy="1120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∀</m:t>
                      </m:r>
                      <m:r>
                        <a:rPr lang="fr-FR" sz="2400" i="1">
                          <a:latin typeface="Cambria Math"/>
                        </a:rPr>
                        <m:t>𝑘</m:t>
                      </m:r>
                      <m:r>
                        <a:rPr lang="fr-FR" sz="2400" i="0">
                          <a:latin typeface="Cambria Math"/>
                        </a:rPr>
                        <m:t>=1..</m:t>
                      </m:r>
                      <m:r>
                        <a:rPr lang="fr-FR" sz="2400" i="1">
                          <a:latin typeface="Cambria Math"/>
                        </a:rPr>
                        <m:t>𝐾</m:t>
                      </m:r>
                      <m:r>
                        <a:rPr lang="fr-FR" sz="2400" i="0">
                          <a:latin typeface="Cambria Math"/>
                        </a:rPr>
                        <m:t>,</m:t>
                      </m:r>
                      <m:r>
                        <a:rPr lang="fr-FR" sz="2400" b="0" i="0" smtClean="0">
                          <a:latin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  <m:r>
                            <a:rPr lang="fr-FR" sz="2400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400">
                                  <a:latin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fr-FR" sz="2400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fr-FR" sz="2400" i="0">
                          <a:latin typeface="Cambria Math"/>
                        </a:rPr>
                        <m:t>∥</m:t>
                      </m:r>
                      <m:sSub>
                        <m:sSubPr>
                          <m:ctrlPr>
                            <a:rPr lang="fr-FR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fr-FR" sz="2400" b="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fr-FR" sz="2400" b="0" i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fr-FR" sz="2400" b="1" i="1">
                              <a:latin typeface="Cambria Math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 b="0" i="0">
                                  <a:latin typeface="Cambria Math"/>
                                </a:rPr>
                                <m:t>m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40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400" b="0" i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fr-FR" sz="2400" b="0" i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fr-FR" sz="2400" b="0" i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07" y="1119948"/>
                <a:ext cx="6293986" cy="11209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1099533" y="2344762"/>
                <a:ext cx="6944934" cy="1120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∀</m:t>
                      </m:r>
                      <m:r>
                        <a:rPr lang="fr-FR" sz="2400" i="1">
                          <a:latin typeface="Cambria Math"/>
                        </a:rPr>
                        <m:t>𝑘</m:t>
                      </m:r>
                      <m:r>
                        <a:rPr lang="fr-FR" sz="2400" i="0">
                          <a:latin typeface="Cambria Math"/>
                        </a:rPr>
                        <m:t>=1..</m:t>
                      </m:r>
                      <m:r>
                        <a:rPr lang="fr-FR" sz="2400" i="1">
                          <a:latin typeface="Cambria Math"/>
                        </a:rPr>
                        <m:t>𝐾</m:t>
                      </m:r>
                      <m:r>
                        <a:rPr lang="fr-FR" sz="2400" i="0">
                          <a:latin typeface="Cambria Math"/>
                        </a:rPr>
                        <m:t>,</m:t>
                      </m:r>
                      <m:r>
                        <a:rPr lang="fr-FR" sz="2400" b="0" i="0" smtClean="0">
                          <a:latin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  <m:r>
                            <a:rPr lang="fr-FR" sz="2400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−2 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sz="24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400">
                                          <a:latin typeface="Cambria Math"/>
                                        </a:rPr>
                                        <m:t>m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fr-FR" sz="2400" b="0" i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33" y="2344762"/>
                <a:ext cx="6944934" cy="11209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>
                <a:spLocks noResize="1"/>
              </p:cNvSpPr>
              <p:nvPr/>
            </p:nvSpPr>
            <p:spPr>
              <a:xfrm>
                <a:off x="722764" y="3612490"/>
                <a:ext cx="7698473" cy="1120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∀</m:t>
                      </m:r>
                      <m:r>
                        <a:rPr lang="fr-FR" sz="2400" i="1">
                          <a:latin typeface="Cambria Math"/>
                        </a:rPr>
                        <m:t>𝑘</m:t>
                      </m:r>
                      <m:r>
                        <a:rPr lang="fr-FR" sz="2400" i="0">
                          <a:latin typeface="Cambria Math"/>
                        </a:rPr>
                        <m:t>=1..</m:t>
                      </m:r>
                      <m:r>
                        <a:rPr lang="fr-FR" sz="2400" i="1">
                          <a:latin typeface="Cambria Math"/>
                        </a:rPr>
                        <m:t>𝐾</m:t>
                      </m:r>
                      <m:r>
                        <a:rPr lang="fr-FR" sz="2400" i="0">
                          <a:latin typeface="Cambria Math"/>
                        </a:rPr>
                        <m:t>,</m:t>
                      </m:r>
                      <m:r>
                        <a:rPr lang="fr-FR" sz="2400" b="0" i="0" smtClean="0">
                          <a:latin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fr-F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  <m:r>
                            <a:rPr lang="fr-FR" sz="24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400" b="1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400">
                                          <a:latin typeface="Cambria Math"/>
                                        </a:rPr>
                                        <m:t>m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  <m:r>
                            <a:rPr lang="fr-FR" sz="24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4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64" y="3612490"/>
                <a:ext cx="7698473" cy="11209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>
                <a:spLocks noResize="1"/>
              </p:cNvSpPr>
              <p:nvPr/>
            </p:nvSpPr>
            <p:spPr>
              <a:xfrm>
                <a:off x="308035" y="4910362"/>
                <a:ext cx="8527931" cy="1422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∀</m:t>
                      </m:r>
                      <m:r>
                        <a:rPr lang="fr-FR" sz="2400" i="1">
                          <a:latin typeface="Cambria Math"/>
                        </a:rPr>
                        <m:t>𝑘</m:t>
                      </m:r>
                      <m:r>
                        <a:rPr lang="fr-FR" sz="2400" i="0">
                          <a:latin typeface="Cambria Math"/>
                        </a:rPr>
                        <m:t>=1..</m:t>
                      </m:r>
                      <m:r>
                        <a:rPr lang="fr-FR" sz="2400" i="1">
                          <a:latin typeface="Cambria Math"/>
                        </a:rPr>
                        <m:t>𝐾</m:t>
                      </m:r>
                      <m:r>
                        <a:rPr lang="fr-FR" sz="2400" i="0">
                          <a:latin typeface="Cambria Math"/>
                        </a:rPr>
                        <m:t>,</m:t>
                      </m:r>
                      <m:r>
                        <a:rPr lang="fr-FR" sz="2400" b="0" i="0" smtClean="0">
                          <a:latin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fr-F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  <m:r>
                            <a:rPr lang="fr-FR" sz="24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400" i="1">
                                  <a:latin typeface="Cambria Math"/>
                                </a:rPr>
                                <m:t>,</m:t>
                              </m:r>
                              <m:nary>
                                <m:naryPr>
                                  <m:chr m:val="∑"/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z="24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fr-FR" sz="2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sz="2400" i="1">
                                      <a:latin typeface="Cambria Math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fr-FR" sz="2400" b="1" i="0" smtClean="0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𝐟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2400" b="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>
                                              <a:latin typeface="Cambria Math"/>
                                            </a:rPr>
                                            <m:t>m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  <m:r>
                            <a:rPr lang="fr-FR" sz="24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4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35" y="4910362"/>
                <a:ext cx="8527931" cy="1422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e 14"/>
          <p:cNvGrpSpPr/>
          <p:nvPr/>
        </p:nvGrpSpPr>
        <p:grpSpPr>
          <a:xfrm>
            <a:off x="3974431" y="2782272"/>
            <a:ext cx="241161" cy="271306"/>
            <a:chOff x="8299938" y="2813538"/>
            <a:chExt cx="241161" cy="271306"/>
          </a:xfrm>
        </p:grpSpPr>
        <p:cxnSp>
          <p:nvCxnSpPr>
            <p:cNvPr id="10" name="Connecteur droit 9"/>
            <p:cNvCxnSpPr/>
            <p:nvPr/>
          </p:nvCxnSpPr>
          <p:spPr bwMode="auto">
            <a:xfrm>
              <a:off x="8299938" y="2813538"/>
              <a:ext cx="241161" cy="27130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necteur droit 10"/>
            <p:cNvCxnSpPr/>
            <p:nvPr/>
          </p:nvCxnSpPr>
          <p:spPr bwMode="auto">
            <a:xfrm flipH="1">
              <a:off x="8299939" y="2813538"/>
              <a:ext cx="241160" cy="27130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067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314450" y="242311"/>
            <a:ext cx="7372350" cy="53296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Corresponding Linear System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>
                <a:spLocks noResize="1"/>
              </p:cNvSpPr>
              <p:nvPr/>
            </p:nvSpPr>
            <p:spPr>
              <a:xfrm>
                <a:off x="7097662" y="2587013"/>
                <a:ext cx="561904" cy="443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662" y="2587013"/>
                <a:ext cx="561904" cy="443242"/>
              </a:xfrm>
              <a:prstGeom prst="rect">
                <a:avLst/>
              </a:prstGeom>
              <a:blipFill rotWithShape="1">
                <a:blip r:embed="rId3"/>
                <a:stretch>
                  <a:fillRect b="-68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4549043" y="2567874"/>
                <a:ext cx="683668" cy="481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𝑘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043" y="2567874"/>
                <a:ext cx="683668" cy="481521"/>
              </a:xfrm>
              <a:prstGeom prst="rect">
                <a:avLst/>
              </a:prstGeom>
              <a:blipFill rotWithShape="1">
                <a:blip r:embed="rId4"/>
                <a:stretch>
                  <a:fillRect b="-113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>
                <a:spLocks noResize="1"/>
              </p:cNvSpPr>
              <p:nvPr/>
            </p:nvSpPr>
            <p:spPr>
              <a:xfrm>
                <a:off x="383792" y="1138490"/>
                <a:ext cx="8376416" cy="1167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∀</m:t>
                      </m:r>
                      <m:r>
                        <a:rPr lang="fr-FR" sz="2400" i="1">
                          <a:latin typeface="Cambria Math"/>
                        </a:rPr>
                        <m:t>𝑘</m:t>
                      </m:r>
                      <m:r>
                        <a:rPr lang="fr-FR" sz="2400" i="0">
                          <a:latin typeface="Cambria Math"/>
                        </a:rPr>
                        <m:t>=1..</m:t>
                      </m:r>
                      <m:r>
                        <a:rPr lang="fr-FR" sz="2400" i="1">
                          <a:latin typeface="Cambria Math"/>
                        </a:rPr>
                        <m:t>𝐾</m:t>
                      </m:r>
                      <m:r>
                        <a:rPr lang="fr-FR" sz="2400" i="0">
                          <a:latin typeface="Cambria Math"/>
                        </a:rPr>
                        <m:t>,</m:t>
                      </m:r>
                      <m:r>
                        <a:rPr lang="fr-FR" sz="2400" b="0" i="0" smtClean="0">
                          <a:latin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fr-F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/>
                            </a:rPr>
                            <m:t>j</m:t>
                          </m:r>
                          <m:r>
                            <a:rPr lang="fr-FR" sz="24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fr-FR" sz="2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𝐟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>
                                              <a:latin typeface="Cambria Math"/>
                                            </a:rPr>
                                            <m:t>m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fr-FR" sz="2400" b="0" i="0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𝐟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2400" b="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>
                                              <a:latin typeface="Cambria Math"/>
                                            </a:rPr>
                                            <m:t>m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𝑚</m:t>
                          </m:r>
                          <m:r>
                            <a:rPr lang="fr-FR" sz="24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0" smtClean="0">
                                      <a:latin typeface="Cambria Math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92" y="1138490"/>
                <a:ext cx="8376416" cy="11672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ccolade fermante 11"/>
          <p:cNvSpPr/>
          <p:nvPr/>
        </p:nvSpPr>
        <p:spPr bwMode="auto">
          <a:xfrm rot="5400000">
            <a:off x="7469049" y="1269369"/>
            <a:ext cx="231114" cy="2294824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ook" pitchFamily="34" charset="0"/>
            </a:endParaRPr>
          </a:p>
        </p:txBody>
      </p:sp>
      <p:sp>
        <p:nvSpPr>
          <p:cNvPr id="14" name="Accolade fermante 13"/>
          <p:cNvSpPr/>
          <p:nvPr/>
        </p:nvSpPr>
        <p:spPr bwMode="auto">
          <a:xfrm rot="5400000">
            <a:off x="4672200" y="1076166"/>
            <a:ext cx="232793" cy="268291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ook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24105" y="3949014"/>
            <a:ext cx="5695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symmetric (positive-definite)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Equivalent Linear System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Minimal least squares error</a:t>
            </a:r>
            <a:endParaRPr lang="en-US" noProof="0" dirty="0" smtClean="0"/>
          </a:p>
          <a:p>
            <a:pPr lvl="1" rtl="0" hangingPunct="0"/>
            <a:r>
              <a:rPr lang="en-US" noProof="0" dirty="0" smtClean="0"/>
              <a:t>Equivalent linear system</a:t>
            </a:r>
          </a:p>
          <a:p>
            <a:pPr lvl="1" rtl="0" hangingPunct="0"/>
            <a:endParaRPr lang="en-US" dirty="0"/>
          </a:p>
          <a:p>
            <a:pPr lvl="1" rtl="0" hangingPunct="0"/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symmetric</a:t>
            </a:r>
          </a:p>
          <a:p>
            <a:pPr lvl="1"/>
            <a:r>
              <a:rPr lang="en-US" noProof="0" dirty="0" smtClean="0"/>
              <a:t>If well conditioned,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noProof="0" dirty="0" smtClean="0"/>
              <a:t> positive-definite</a:t>
            </a:r>
          </a:p>
          <a:p>
            <a:pPr lvl="0"/>
            <a:endParaRPr lang="en-US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How to solve it ?</a:t>
            </a:r>
          </a:p>
          <a:p>
            <a:pPr lvl="1" rtl="0" hangingPunct="0"/>
            <a:r>
              <a:rPr lang="en-US" noProof="0" dirty="0" smtClean="0"/>
              <a:t>Use your favorite linear algebra solver</a:t>
            </a:r>
          </a:p>
          <a:p>
            <a:pPr lvl="1" rtl="0" hangingPunct="0"/>
            <a:r>
              <a:rPr lang="en-US" dirty="0" smtClean="0"/>
              <a:t>Ex: </a:t>
            </a:r>
            <a:r>
              <a:rPr lang="en-US" dirty="0" err="1" smtClean="0"/>
              <a:t>Cholesky</a:t>
            </a:r>
            <a:r>
              <a:rPr lang="en-US" dirty="0" smtClean="0"/>
              <a:t> factorization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3438186" y="2327478"/>
                <a:ext cx="1666245" cy="563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fr-FR" sz="3200" b="1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3200" b="1" i="1" smtClean="0">
                          <a:latin typeface="Cambria Math"/>
                        </a:rPr>
                        <m:t>𝒗</m:t>
                      </m:r>
                      <m:r>
                        <a:rPr lang="fr-FR" sz="3200" b="0" i="0" smtClean="0">
                          <a:latin typeface="Cambria Math"/>
                        </a:rPr>
                        <m:t>=</m:t>
                      </m:r>
                      <m:r>
                        <a:rPr lang="fr-FR" sz="3200" b="1" i="1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fr-FR" sz="32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186" y="2327478"/>
                <a:ext cx="1666245" cy="5635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6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314450" y="263085"/>
            <a:ext cx="7372350" cy="49141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900" noProof="0" dirty="0" smtClean="0"/>
              <a:t>Conditioning of a linear system</a:t>
            </a:r>
            <a:endParaRPr lang="en-US" sz="2900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2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2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b="1" noProof="0" dirty="0" smtClean="0">
                <a:solidFill>
                  <a:schemeClr val="accent1">
                    <a:lumMod val="75000"/>
                  </a:schemeClr>
                </a:solidFill>
              </a:rPr>
              <a:t>Conditioning =</a:t>
            </a:r>
            <a:r>
              <a:rPr lang="en-US" sz="3200" noProof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noProof="0" dirty="0" smtClean="0">
                <a:solidFill>
                  <a:schemeClr val="accent1">
                    <a:lumMod val="75000"/>
                  </a:schemeClr>
                </a:solidFill>
              </a:rPr>
              <a:t>stability of a system</a:t>
            </a:r>
          </a:p>
          <a:p>
            <a:pPr lvl="1" rtl="0" hangingPunct="0"/>
            <a:r>
              <a:rPr lang="en-US" sz="2400" noProof="0" dirty="0" smtClean="0"/>
              <a:t>Input: </a:t>
            </a:r>
            <a:r>
              <a:rPr lang="en-US" sz="2400" b="1" i="1" noProof="0" dirty="0" smtClean="0">
                <a:latin typeface="Times New Roman" pitchFamily="18"/>
              </a:rPr>
              <a:t>x</a:t>
            </a:r>
            <a:r>
              <a:rPr lang="en-US" sz="2400" noProof="0" dirty="0" smtClean="0"/>
              <a:t> (perturbation </a:t>
            </a:r>
            <a:r>
              <a:rPr lang="en-US" sz="2400" b="1" i="1" noProof="0" dirty="0" smtClean="0">
                <a:latin typeface="Times New Roman" pitchFamily="18"/>
              </a:rPr>
              <a:t>x</a:t>
            </a:r>
            <a:r>
              <a:rPr lang="en-US" sz="2400" i="1" noProof="0" dirty="0" smtClean="0">
                <a:latin typeface="Times New Roman" pitchFamily="18"/>
              </a:rPr>
              <a:t> </a:t>
            </a:r>
            <a:r>
              <a:rPr lang="en-US" sz="2400" noProof="0" dirty="0" smtClean="0">
                <a:latin typeface="Symbol" pitchFamily="2"/>
              </a:rPr>
              <a:t>+ d</a:t>
            </a:r>
            <a:r>
              <a:rPr lang="en-US" sz="2400" b="1" i="1" noProof="0" dirty="0" smtClean="0">
                <a:latin typeface="Times New Roman" pitchFamily="18"/>
              </a:rPr>
              <a:t>x</a:t>
            </a:r>
            <a:r>
              <a:rPr lang="en-US" sz="2400" noProof="0" dirty="0" smtClean="0"/>
              <a:t>)</a:t>
            </a:r>
          </a:p>
          <a:p>
            <a:pPr lvl="1" rtl="0" hangingPunct="0"/>
            <a:r>
              <a:rPr lang="en-US" sz="2400" noProof="0" dirty="0" smtClean="0"/>
              <a:t>Output: </a:t>
            </a:r>
            <a:r>
              <a:rPr lang="en-US" sz="2400" b="1" i="1" noProof="0" dirty="0" smtClean="0">
                <a:latin typeface="Times New Roman" pitchFamily="18"/>
              </a:rPr>
              <a:t>v</a:t>
            </a:r>
            <a:r>
              <a:rPr lang="en-US" sz="2400" noProof="0" dirty="0" smtClean="0"/>
              <a:t> (perturbation </a:t>
            </a:r>
            <a:r>
              <a:rPr lang="en-US" sz="2400" b="1" i="1" noProof="0" dirty="0" smtClean="0">
                <a:latin typeface="Times New Roman" pitchFamily="18"/>
              </a:rPr>
              <a:t>v</a:t>
            </a:r>
            <a:r>
              <a:rPr lang="en-US" sz="2400" i="1" noProof="0" dirty="0" smtClean="0">
                <a:latin typeface="Times New Roman" pitchFamily="18"/>
              </a:rPr>
              <a:t> </a:t>
            </a:r>
            <a:r>
              <a:rPr lang="en-US" sz="2400" noProof="0" dirty="0" smtClean="0">
                <a:latin typeface="Symbol" pitchFamily="2"/>
              </a:rPr>
              <a:t>+ d</a:t>
            </a:r>
            <a:r>
              <a:rPr lang="en-US" sz="2400" b="1" i="1" noProof="0" dirty="0" smtClean="0">
                <a:latin typeface="Times New Roman" pitchFamily="18"/>
              </a:rPr>
              <a:t>v</a:t>
            </a:r>
            <a:r>
              <a:rPr lang="en-US" sz="2400" noProof="0" dirty="0" smtClean="0"/>
              <a:t>)</a:t>
            </a:r>
          </a:p>
          <a:p>
            <a:pPr lvl="1" rtl="0" hangingPunct="0"/>
            <a:r>
              <a:rPr lang="en-US" sz="2400" dirty="0" smtClean="0"/>
              <a:t>Relative conditioning</a:t>
            </a:r>
          </a:p>
          <a:p>
            <a:pPr lvl="2"/>
            <a:r>
              <a:rPr lang="en-US" sz="2400" dirty="0" smtClean="0"/>
              <a:t>Smaller is better</a:t>
            </a:r>
          </a:p>
          <a:p>
            <a:pPr marL="1007999" lvl="2" indent="0">
              <a:buNone/>
            </a:pPr>
            <a:endParaRPr lang="en-US" sz="2400" dirty="0" smtClean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For a linear system</a:t>
            </a:r>
          </a:p>
          <a:p>
            <a:pPr lvl="1"/>
            <a:r>
              <a:rPr lang="en-US" sz="2400" dirty="0" smtClean="0"/>
              <a:t>Conditioning of the matrix</a:t>
            </a:r>
          </a:p>
          <a:p>
            <a:pPr lvl="1"/>
            <a:r>
              <a:rPr lang="en-US" sz="2400" noProof="0" dirty="0" smtClean="0"/>
              <a:t>Symmetric positive-definite matrix</a:t>
            </a:r>
          </a:p>
          <a:p>
            <a:pPr lvl="2"/>
            <a:r>
              <a:rPr lang="en-US" sz="2400" dirty="0" smtClean="0"/>
              <a:t>Ratio of eigenvalues</a:t>
            </a:r>
            <a:endParaRPr lang="en-US" sz="2400" noProof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4603734" y="2997090"/>
                <a:ext cx="4123841" cy="906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="ctr" anchorCtr="1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rel</m:t>
                          </m:r>
                        </m:sub>
                      </m:sSub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400" b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fr-FR" sz="2400" b="0" i="0">
                                  <a:latin typeface="Cambria Math"/>
                                </a:rPr>
                                <m:t>ϵ</m:t>
                              </m:r>
                              <m:r>
                                <a:rPr lang="fr-FR" sz="2400" b="0" i="0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fr-FR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400">
                                          <a:latin typeface="Cambria Math"/>
                                        </a:rPr>
                                        <m:t>δ</m:t>
                                      </m:r>
                                      <m:r>
                                        <a:rPr lang="fr-FR" sz="24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fr-FR" sz="2400"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/>
                                    </a:rPr>
                                    <m:t>ϵ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f>
                                        <m:fPr>
                                          <m:type m:val="lin"/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fr-FR" sz="24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2400">
                                                  <a:latin typeface="Cambria Math"/>
                                                </a:rPr>
                                                <m:t>δ</m:t>
                                              </m:r>
                                              <m:r>
                                                <a:rPr lang="fr-FR" sz="2400" b="1" i="1" smtClean="0">
                                                  <a:latin typeface="Cambria Math"/>
                                                </a:rPr>
                                                <m:t>𝒗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fr-FR" sz="2400" b="1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400" b="1" i="1" smtClean="0">
                                                  <a:latin typeface="Cambria Math"/>
                                                </a:rPr>
                                                <m:t>𝒗</m:t>
                                              </m:r>
                                            </m:e>
                                          </m:d>
                                        </m:den>
                                      </m:f>
                                    </m:num>
                                    <m:den>
                                      <m:f>
                                        <m:fPr>
                                          <m:type m:val="lin"/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fr-FR" sz="2400" b="1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2400">
                                                  <a:latin typeface="Cambria Math"/>
                                                </a:rPr>
                                                <m:t>δ</m:t>
                                              </m:r>
                                              <m:r>
                                                <a:rPr lang="fr-FR" sz="2400" b="1" i="1" smtClean="0">
                                                  <a:latin typeface="Cambria Math"/>
                                                </a:rPr>
                                                <m:t>𝒙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fr-FR" sz="2400" b="1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400" b="1" i="1" smtClean="0">
                                                  <a:latin typeface="Cambria Math"/>
                                                </a:rPr>
                                                <m:t>𝒙</m:t>
                                              </m:r>
                                            </m:e>
                                          </m:d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34" y="2997090"/>
                <a:ext cx="4123841" cy="9062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5976811" y="5426948"/>
                <a:ext cx="1949335" cy="874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="ctr" anchorCtr="1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𝛫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0">
                              <a:latin typeface="Cambria Math"/>
                              <a:cs typeface="Times New Roman" panose="020206030504050203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4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/>
                                </a:rPr>
                                <m:t>min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811" y="5426948"/>
                <a:ext cx="1949335" cy="8745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Adding constraints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For regularization</a:t>
            </a:r>
          </a:p>
          <a:p>
            <a:pPr lvl="1" rtl="0" hangingPunct="0"/>
            <a:r>
              <a:rPr lang="en-US" noProof="0" dirty="0" smtClean="0"/>
              <a:t>Improvement on conditioning </a:t>
            </a:r>
          </a:p>
          <a:p>
            <a:pPr lvl="1"/>
            <a:r>
              <a:rPr lang="en-US" dirty="0" smtClean="0"/>
              <a:t>Removing trivial solution</a:t>
            </a:r>
            <a:endParaRPr lang="en-US" noProof="0" dirty="0" smtClean="0"/>
          </a:p>
          <a:p>
            <a:pPr lvl="2"/>
            <a:r>
              <a:rPr lang="en-US" noProof="0" dirty="0" smtClean="0"/>
              <a:t>Example of implicit line</a:t>
            </a:r>
          </a:p>
          <a:p>
            <a:pPr marL="108000" lvl="0" indent="0">
              <a:buNone/>
            </a:pPr>
            <a:endParaRPr lang="en-US" noProof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1270414" y="3285931"/>
                <a:ext cx="4209826" cy="1120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fr-FR" sz="2400" b="1" i="1">
                                  <a:latin typeface="Cambria Math"/>
                                </a:rPr>
                                <m:t>𝒗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fr-FR" sz="240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fr-FR" sz="2400">
                                  <a:latin typeface="Cambria Math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fr-FR" sz="2400" b="1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>
                                      <a:latin typeface="Cambria Math"/>
                                    </a:rPr>
                                    <m:t>∥</m:t>
                                  </m:r>
                                </m:e>
                                <m:sub>
                                  <m:r>
                                    <a:rPr lang="fr-FR" sz="24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fr-FR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fr-FR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414" y="3285931"/>
                <a:ext cx="4209826" cy="11209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2370426" y="4463227"/>
                <a:ext cx="3532909" cy="1961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1400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400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  <m:sup>
                                        <m:r>
                                          <a:rPr lang="fr-FR" sz="14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  <m:sup>
                                        <m:r>
                                          <a:rPr lang="fr-FR" sz="14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r>
                                  <a:rPr lang="fr-FR" sz="1400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fr-FR" sz="1400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400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1400" b="0" i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400" b="0" i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400" b="0" i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1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426" y="4463227"/>
                <a:ext cx="3532909" cy="19617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>
                <a:spLocks noResize="1"/>
              </p:cNvSpPr>
              <p:nvPr/>
            </p:nvSpPr>
            <p:spPr>
              <a:xfrm>
                <a:off x="5973037" y="2853867"/>
                <a:ext cx="1579362" cy="456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0" smtClean="0">
                          <a:latin typeface="Cambria Math"/>
                        </a:rPr>
                        <m:t>∥</m:t>
                      </m:r>
                      <m:r>
                        <a:rPr lang="fr-FR" sz="2400" b="1" i="1" smtClean="0">
                          <a:latin typeface="Cambria Math"/>
                        </a:rPr>
                        <m:t>𝒗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400" b="0" i="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400" b="0" i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fr-FR" sz="2400" b="0" i="1">
                          <a:latin typeface="Cambria Math"/>
                        </a:rPr>
                        <m:t> </m:t>
                      </m:r>
                      <m:r>
                        <a:rPr lang="fr-FR" sz="2400" i="1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fr-FR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37" y="2853867"/>
                <a:ext cx="1579362" cy="456771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2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Adding constraints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For regularization</a:t>
            </a:r>
          </a:p>
          <a:p>
            <a:pPr lvl="1" rtl="0" hangingPunct="0"/>
            <a:r>
              <a:rPr lang="en-US" noProof="0" dirty="0" smtClean="0"/>
              <a:t>Improvement on conditioning </a:t>
            </a:r>
          </a:p>
          <a:p>
            <a:pPr lvl="1"/>
            <a:r>
              <a:rPr lang="en-US" dirty="0" smtClean="0"/>
              <a:t>Removing trivial solution</a:t>
            </a:r>
            <a:endParaRPr lang="en-US" noProof="0" dirty="0" smtClean="0"/>
          </a:p>
          <a:p>
            <a:pPr lvl="2"/>
            <a:r>
              <a:rPr lang="en-US" noProof="0" dirty="0" smtClean="0"/>
              <a:t>Example of implicit line</a:t>
            </a:r>
          </a:p>
          <a:p>
            <a:pPr marL="108000" lvl="0" indent="0">
              <a:buNone/>
            </a:pPr>
            <a:endParaRPr lang="en-US" noProof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2370426" y="4463227"/>
                <a:ext cx="4403149" cy="1961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1400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400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  <m:sup>
                                        <m:r>
                                          <a:rPr lang="fr-FR" sz="14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r>
                                      <a:rPr lang="fr-FR" sz="14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</m:e>
                                </m:nary>
                                <m:r>
                                  <m:rPr>
                                    <m:sty m:val="p"/>
                                  </m:rPr>
                                  <a:rPr lang="fr-FR" sz="1400">
                                    <a:latin typeface="Cambria Math"/>
                                  </a:rPr>
                                  <m:t>ϵ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fr-FR" sz="14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>
                                        <a:latin typeface="Cambria Math"/>
                                      </a:rPr>
                                      <m:t>ϵ</m:t>
                                    </m:r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fr-FR" sz="14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>
                                        <a:latin typeface="Cambria Math"/>
                                      </a:rPr>
                                      <m:t>ϵ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fr-FR" sz="14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400">
                                    <a:latin typeface="Cambria Math"/>
                                  </a:rPr>
                                  <m:t>ϵ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  <m:sup>
                                        <m:r>
                                          <a:rPr lang="fr-FR" sz="14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r>
                                      <a:rPr lang="fr-FR" sz="14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>
                                        <a:latin typeface="Cambria Math"/>
                                      </a:rPr>
                                      <m:t>ϵ</m:t>
                                    </m:r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fr-FR" sz="14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400">
                                    <a:latin typeface="Cambria Math"/>
                                  </a:rPr>
                                  <m:t>ϵ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fr-FR" sz="14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400">
                                    <a:latin typeface="Cambria Math"/>
                                  </a:rPr>
                                  <m:t>ϵ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FR" sz="1400" b="1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fr-FR" sz="140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FR" sz="1400" i="1">
                                        <a:latin typeface="Cambria Math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FR" sz="1400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fr-FR" sz="14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>
                                        <a:latin typeface="Cambria Math"/>
                                      </a:rPr>
                                      <m:t>ϵ</m:t>
                                    </m:r>
                                  </m:e>
                                </m:nary>
                              </m:e>
                              <m:e>
                                <m:r>
                                  <a:rPr lang="fr-FR" sz="1400" b="0" i="1" smtClean="0"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fr-FR" sz="1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400">
                                    <a:latin typeface="Cambria Math"/>
                                  </a:rPr>
                                  <m:t>ϵ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fr-FR" sz="1400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400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400">
                                    <a:latin typeface="Cambria Math"/>
                                  </a:rPr>
                                  <m:t>ϵ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400">
                                    <a:latin typeface="Cambria Math"/>
                                  </a:rPr>
                                  <m:t>ϵ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400">
                                    <a:latin typeface="Cambria Math"/>
                                  </a:rPr>
                                  <m:t>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1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426" y="4463227"/>
                <a:ext cx="4403149" cy="19617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>
                <a:spLocks noResize="1"/>
              </p:cNvSpPr>
              <p:nvPr/>
            </p:nvSpPr>
            <p:spPr>
              <a:xfrm>
                <a:off x="1245014" y="3285931"/>
                <a:ext cx="6837853" cy="1120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4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40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fr-FR" sz="2400" b="1" i="1">
                                  <a:latin typeface="Cambria Math"/>
                                </a:rPr>
                                <m:t>𝒗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fr-FR" sz="2400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fr-FR" sz="240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fr-FR" sz="2400">
                                  <a:latin typeface="Cambria Math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fr-FR" sz="2400" b="1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fr-FR" sz="2400" b="1" i="1" dirty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fr-FR" sz="2400" b="1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>
                                      <a:latin typeface="Cambria Math"/>
                                    </a:rPr>
                                    <m:t>∥</m:t>
                                  </m:r>
                                </m:e>
                                <m:sub>
                                  <m:r>
                                    <a:rPr lang="fr-FR" sz="24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fr-FR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fr-FR" sz="24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</a:rPr>
                            <m:t>ϵ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sz="2400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sz="2400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fr-FR"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fr-FR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014" y="3285931"/>
                <a:ext cx="6837853" cy="11209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>
                <a:spLocks noResize="1"/>
              </p:cNvSpPr>
              <p:nvPr/>
            </p:nvSpPr>
            <p:spPr>
              <a:xfrm>
                <a:off x="5973037" y="2853867"/>
                <a:ext cx="1579362" cy="456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0" smtClean="0">
                          <a:latin typeface="Cambria Math"/>
                        </a:rPr>
                        <m:t>∥</m:t>
                      </m:r>
                      <m:r>
                        <a:rPr lang="fr-FR" sz="2400" b="1" i="1" smtClean="0">
                          <a:latin typeface="Cambria Math"/>
                        </a:rPr>
                        <m:t>𝒗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400" b="0" i="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400" b="0" i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fr-FR" sz="2400" b="0" i="1">
                          <a:latin typeface="Cambria Math"/>
                        </a:rPr>
                        <m:t> </m:t>
                      </m:r>
                      <m:r>
                        <a:rPr lang="fr-FR" sz="2400" i="1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fr-FR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37" y="2853867"/>
                <a:ext cx="1579362" cy="456771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0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Adding constraints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For regularization</a:t>
            </a:r>
          </a:p>
          <a:p>
            <a:pPr lvl="1"/>
            <a:r>
              <a:rPr lang="en-US" dirty="0"/>
              <a:t>Improvement on conditioning </a:t>
            </a:r>
          </a:p>
          <a:p>
            <a:pPr lvl="1"/>
            <a:r>
              <a:rPr lang="en-US" dirty="0"/>
              <a:t>Removing trivial solution</a:t>
            </a:r>
          </a:p>
          <a:p>
            <a:pPr lvl="2"/>
            <a:r>
              <a:rPr lang="en-US" dirty="0"/>
              <a:t>Example of implicit line</a:t>
            </a:r>
          </a:p>
          <a:p>
            <a:pPr lvl="3" rtl="0" hangingPunct="0">
              <a:buNone/>
            </a:pPr>
            <a:endParaRPr lang="en-US" noProof="0" dirty="0" smtClean="0"/>
          </a:p>
          <a:p>
            <a:pPr lvl="3" rtl="0" hangingPunct="0">
              <a:buNone/>
            </a:pPr>
            <a:endParaRPr lang="en-US" noProof="0" dirty="0" smtClean="0"/>
          </a:p>
          <a:p>
            <a:pPr marL="108000" lvl="0" indent="0">
              <a:buNone/>
            </a:pPr>
            <a:endParaRPr lang="en-US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Other linear constraints</a:t>
            </a:r>
          </a:p>
          <a:p>
            <a:pPr lvl="1" rtl="0" hangingPunct="0"/>
            <a:r>
              <a:rPr lang="en-US" noProof="0" dirty="0" smtClean="0"/>
              <a:t>Ex:  continuity, …  (cf. geometry part)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>
                <a:spLocks noResize="1"/>
              </p:cNvSpPr>
              <p:nvPr/>
            </p:nvSpPr>
            <p:spPr>
              <a:xfrm>
                <a:off x="1245014" y="3285931"/>
                <a:ext cx="6837853" cy="1120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4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40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fr-FR" sz="2400" b="1" i="1">
                                  <a:latin typeface="Cambria Math"/>
                                </a:rPr>
                                <m:t>𝒗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fr-FR" sz="2400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fr-FR" sz="240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fr-FR" sz="2400">
                                  <a:latin typeface="Cambria Math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fr-FR" sz="2400" b="1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fr-FR" sz="2400" b="1" i="1" dirty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fr-FR" sz="2400" b="1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>
                                      <a:latin typeface="Cambria Math"/>
                                    </a:rPr>
                                    <m:t>∥</m:t>
                                  </m:r>
                                </m:e>
                                <m:sub>
                                  <m:r>
                                    <a:rPr lang="fr-FR" sz="24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fr-FR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fr-FR" sz="24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</a:rPr>
                            <m:t>ϵ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sz="2400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sz="2400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fr-FR"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fr-FR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014" y="3285931"/>
                <a:ext cx="6837853" cy="11209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>
                <a:spLocks noResize="1"/>
              </p:cNvSpPr>
              <p:nvPr/>
            </p:nvSpPr>
            <p:spPr>
              <a:xfrm>
                <a:off x="5973037" y="2853867"/>
                <a:ext cx="1579362" cy="456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0" smtClean="0">
                          <a:latin typeface="Cambria Math"/>
                        </a:rPr>
                        <m:t>∥</m:t>
                      </m:r>
                      <m:r>
                        <a:rPr lang="fr-FR" sz="2400" b="1" i="1" smtClean="0">
                          <a:latin typeface="Cambria Math"/>
                        </a:rPr>
                        <m:t>𝒗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400" b="0" i="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400" b="0" i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fr-FR" sz="2400" b="0" i="1">
                          <a:latin typeface="Cambria Math"/>
                        </a:rPr>
                        <m:t> </m:t>
                      </m:r>
                      <m:r>
                        <a:rPr lang="fr-FR" sz="2400" i="1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fr-FR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37" y="2853867"/>
                <a:ext cx="1579362" cy="456771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8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Lagrange Multipliers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Approach</a:t>
            </a:r>
          </a:p>
          <a:p>
            <a:pPr lvl="1" rtl="0" hangingPunct="0"/>
            <a:r>
              <a:rPr lang="en-US" noProof="0" dirty="0" smtClean="0"/>
              <a:t>Original objective</a:t>
            </a:r>
          </a:p>
          <a:p>
            <a:pPr lvl="1" rtl="0" hangingPunct="0"/>
            <a:r>
              <a:rPr lang="en-US" noProof="0" dirty="0" smtClean="0"/>
              <a:t>A new constraint</a:t>
            </a:r>
          </a:p>
          <a:p>
            <a:pPr lvl="1" rtl="0" hangingPunct="0"/>
            <a:r>
              <a:rPr lang="en-US" noProof="0" dirty="0" smtClean="0"/>
              <a:t>New objective</a:t>
            </a:r>
          </a:p>
          <a:p>
            <a:pPr marL="540000" lvl="1" indent="0" rtl="0" hangingPunct="0">
              <a:buNone/>
            </a:pPr>
            <a:endParaRPr lang="en-US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Minimum is reached when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4635549" y="1879098"/>
                <a:ext cx="1440157" cy="5629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sz="24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fr-FR" sz="2400" smtClean="0">
                              <a:latin typeface="Cambria Math"/>
                              <a:cs typeface="Times New Roman" panose="020206030504050203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fr-FR" sz="2400" b="1" i="1">
                              <a:latin typeface="Cambria Math"/>
                            </a:rPr>
                            <m:t>𝒗</m:t>
                          </m:r>
                        </m:lim>
                      </m:limLow>
                      <m:r>
                        <a:rPr lang="fr-FR" sz="2400" b="1" i="1" smtClean="0">
                          <a:latin typeface="Cambria Math"/>
                        </a:rPr>
                        <m:t> </m:t>
                      </m:r>
                      <m:r>
                        <a:rPr lang="fr-FR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𝐄</m:t>
                      </m:r>
                      <m:d>
                        <m:dPr>
                          <m:ctrlPr>
                            <a:rPr lang="fr-FR" sz="24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fr-FR" sz="24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549" y="1879098"/>
                <a:ext cx="1440157" cy="562953"/>
              </a:xfrm>
              <a:prstGeom prst="rect">
                <a:avLst/>
              </a:prstGeom>
              <a:blipFill rotWithShape="1">
                <a:blip r:embed="rId3"/>
                <a:stretch>
                  <a:fillRect b="-1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5931149" y="2372580"/>
                <a:ext cx="1370587" cy="443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smtClean="0">
                          <a:latin typeface="Cambria Math"/>
                          <a:cs typeface="Times New Roman" panose="02020603050405020304" pitchFamily="18" charset="0"/>
                        </a:rPr>
                        <m:t>g</m:t>
                      </m:r>
                      <m:d>
                        <m:dPr>
                          <m:ctrlPr>
                            <a:rPr lang="fr-FR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149" y="2372580"/>
                <a:ext cx="1370587" cy="443242"/>
              </a:xfrm>
              <a:prstGeom prst="rect">
                <a:avLst/>
              </a:prstGeom>
              <a:blipFill rotWithShape="1">
                <a:blip r:embed="rId4"/>
                <a:stretch>
                  <a:fillRect b="-136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4635549" y="2889476"/>
                <a:ext cx="3428137" cy="591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sz="24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fr-FR" sz="2400" b="1" i="1">
                              <a:latin typeface="Cambria Math"/>
                            </a:rPr>
                            <m:t>𝒗</m:t>
                          </m:r>
                          <m:r>
                            <a:rPr lang="fr-FR" sz="2400" b="0" i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fr-FR" sz="2400" b="0" i="0">
                              <a:latin typeface="Cambria Math"/>
                            </a:rPr>
                            <m:t>λ</m:t>
                          </m:r>
                        </m:lim>
                      </m:limLow>
                      <m:r>
                        <a:rPr lang="fr-FR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b="0" smtClean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fr-FR" sz="2400" b="0" i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400" b="0" i="0">
                          <a:latin typeface="Cambria Math"/>
                        </a:rPr>
                        <m:t>λ</m:t>
                      </m:r>
                      <m:d>
                        <m:d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2400" b="0">
                              <a:latin typeface="Cambria Math"/>
                              <a:cs typeface="Times New Roman" panose="02020603050405020304" pitchFamily="18" charset="0"/>
                            </a:rPr>
                            <m:t>g</m:t>
                          </m:r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𝒗</m:t>
                              </m:r>
                            </m:e>
                          </m:d>
                          <m:r>
                            <a:rPr lang="fr-FR" sz="2400" b="0" i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/>
                            </a:rPr>
                            <m:t>c</m:t>
                          </m:r>
                        </m:e>
                      </m:d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549" y="2889476"/>
                <a:ext cx="3428137" cy="591487"/>
              </a:xfrm>
              <a:prstGeom prst="rect">
                <a:avLst/>
              </a:prstGeom>
              <a:blipFill rotWithShape="1">
                <a:blip r:embed="rId5"/>
                <a:stretch>
                  <a:fillRect b="-10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>
                <a:spLocks noResize="1"/>
              </p:cNvSpPr>
              <p:nvPr/>
            </p:nvSpPr>
            <p:spPr>
              <a:xfrm>
                <a:off x="2726645" y="4592282"/>
                <a:ext cx="3690710" cy="847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fr-FR" sz="2400" i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fr-FR" sz="2400" b="0" smtClean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fr-FR" sz="2400" b="0" i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400" b="0" i="0">
                          <a:latin typeface="Cambria Math"/>
                        </a:rPr>
                        <m:t>λ</m:t>
                      </m:r>
                      <m:f>
                        <m:f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fr-FR" sz="240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fr-FR" sz="2400" b="0">
                          <a:latin typeface="Cambria Math"/>
                          <a:cs typeface="Times New Roman" panose="02020603050405020304" pitchFamily="18" charset="0"/>
                        </a:rPr>
                        <m:t>g</m:t>
                      </m:r>
                      <m:d>
                        <m:d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fr-FR" sz="2400" b="0" i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645" y="4592282"/>
                <a:ext cx="3690710" cy="8471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>
                <a:spLocks noResize="1"/>
              </p:cNvSpPr>
              <p:nvPr/>
            </p:nvSpPr>
            <p:spPr>
              <a:xfrm>
                <a:off x="1853746" y="5587096"/>
                <a:ext cx="5436508" cy="7846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fr-FR" sz="2400" i="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/>
                            </a:rPr>
                            <m:t>λ</m:t>
                          </m:r>
                        </m:den>
                      </m:f>
                      <m:d>
                        <m:d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2400" b="0" smtClean="0">
                              <a:latin typeface="Cambria Math"/>
                              <a:cs typeface="Times New Roman" panose="020206030504050203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𝒗</m:t>
                              </m:r>
                            </m:e>
                          </m:d>
                          <m:r>
                            <a:rPr lang="fr-FR" sz="2400" b="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2400" b="0" i="0">
                              <a:latin typeface="Cambria Math"/>
                            </a:rPr>
                            <m:t>λ</m:t>
                          </m:r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2400" b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  <m:d>
                                <m:dPr>
                                  <m:ctrlPr>
                                    <a:rPr lang="fr-FR" sz="2400" b="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</m:d>
                              <m:r>
                                <a:rPr lang="fr-FR" sz="2400" b="0" i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fr-FR" sz="2400" b="0" i="0">
                          <a:latin typeface="Cambria Math"/>
                        </a:rPr>
                        <m:t>=0=</m:t>
                      </m:r>
                      <m:r>
                        <m:rPr>
                          <m:sty m:val="p"/>
                        </m:rPr>
                        <a:rPr lang="fr-FR" sz="2400" b="0">
                          <a:latin typeface="Cambria Math"/>
                          <a:cs typeface="Times New Roman" panose="02020603050405020304" pitchFamily="18" charset="0"/>
                        </a:rPr>
                        <m:t>g</m:t>
                      </m:r>
                      <m:d>
                        <m:d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fr-FR" sz="2400" b="0" i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746" y="5587096"/>
                <a:ext cx="5436508" cy="78468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 bwMode="auto">
          <a:xfrm>
            <a:off x="4330262" y="4592282"/>
            <a:ext cx="1397298" cy="84713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ook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097319" y="2911368"/>
            <a:ext cx="2814781" cy="569595"/>
            <a:chOff x="5097319" y="2911368"/>
            <a:chExt cx="2814781" cy="569595"/>
          </a:xfrm>
        </p:grpSpPr>
        <p:sp>
          <p:nvSpPr>
            <p:cNvPr id="10" name="Rectangle 9"/>
            <p:cNvSpPr/>
            <p:nvPr/>
          </p:nvSpPr>
          <p:spPr bwMode="auto">
            <a:xfrm flipH="1" flipV="1">
              <a:off x="5097319" y="3246967"/>
              <a:ext cx="169070" cy="233996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Book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flipH="1" flipV="1">
              <a:off x="6349617" y="2911368"/>
              <a:ext cx="1562483" cy="467991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Book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5466586" y="5770177"/>
            <a:ext cx="1800901" cy="52551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Equivalent Linear System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If multiple linear constraints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New objective function</a:t>
            </a:r>
          </a:p>
          <a:p>
            <a:pPr lvl="1" rtl="0" hangingPunct="0">
              <a:buNone/>
            </a:pPr>
            <a:endParaRPr lang="en-US" noProof="0" dirty="0" smtClean="0"/>
          </a:p>
          <a:p>
            <a:pPr lvl="1" rtl="0" hangingPunct="0">
              <a:buNone/>
            </a:pPr>
            <a:endParaRPr lang="en-US" noProof="0" dirty="0" smtClean="0"/>
          </a:p>
          <a:p>
            <a:pPr lvl="1" rtl="0" hangingPunct="0">
              <a:buNone/>
            </a:pPr>
            <a:endParaRPr lang="en-US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b="1" noProof="0" dirty="0" smtClean="0">
                <a:solidFill>
                  <a:schemeClr val="accent1">
                    <a:lumMod val="75000"/>
                  </a:schemeClr>
                </a:solidFill>
              </a:rPr>
              <a:t>Unique solution if it exists</a:t>
            </a:r>
          </a:p>
          <a:p>
            <a:pPr lvl="1"/>
            <a:r>
              <a:rPr lang="en-US" noProof="0" dirty="0" smtClean="0"/>
              <a:t>But matrix may not be </a:t>
            </a:r>
            <a:r>
              <a:rPr lang="en-US" dirty="0" smtClean="0"/>
              <a:t>symmetric</a:t>
            </a:r>
          </a:p>
          <a:p>
            <a:pPr lvl="2"/>
            <a:r>
              <a:rPr lang="en-US" dirty="0" smtClean="0"/>
              <a:t>Cf. geometry part of the tutorial</a:t>
            </a:r>
          </a:p>
          <a:p>
            <a:pPr marL="540000" lvl="1" indent="0">
              <a:buNone/>
            </a:pP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7261932" y="1174293"/>
                <a:ext cx="1481900" cy="521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fr-FR" sz="2400" b="0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2400" b="0">
                              <a:latin typeface="Cambria Math"/>
                              <a:cs typeface="Times New Roman" panose="02020603050405020304" pitchFamily="18" charset="0"/>
                            </a:rPr>
                            <m:t>T</m:t>
                          </m:r>
                        </m:sup>
                      </m:sSubSup>
                      <m:r>
                        <a:rPr lang="fr-FR" sz="2400" b="1" i="1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 b="1" i="1">
                          <a:latin typeface="Cambria Math"/>
                        </a:rPr>
                        <m:t>𝒗</m:t>
                      </m:r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fr-FR" sz="2400" b="0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932" y="1174293"/>
                <a:ext cx="1481900" cy="5212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1418018" y="2597586"/>
                <a:ext cx="6307964" cy="11627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4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4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fr-FR" sz="2400" b="1" i="1">
                                  <a:latin typeface="Cambria Math"/>
                                </a:rPr>
                                <m:t>𝒗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fr-FR" sz="24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fr-FR" sz="2400" b="0" i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400" b="0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fr-FR" sz="2400">
                                  <a:latin typeface="Cambria Math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>
                                      <a:latin typeface="Cambria Math"/>
                                    </a:rPr>
                                    <m:t>∥</m:t>
                                  </m:r>
                                </m:e>
                                <m:sub>
                                  <m:r>
                                    <a:rPr lang="fr-FR" sz="24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func>
                      <m:r>
                        <a:rPr lang="fr-FR" sz="2400" b="0" i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fr-FR" sz="2400" b="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b="0" i="1">
                              <a:latin typeface="Cambria Math"/>
                            </a:rPr>
                            <m:t>𝑗</m:t>
                          </m:r>
                          <m:r>
                            <a:rPr lang="fr-FR" sz="2400" b="0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b="0" i="1">
                              <a:latin typeface="Cambria Math"/>
                            </a:rPr>
                            <m:t>𝐽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400" b="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400" b="1" i="1" smtClean="0">
                                  <a:latin typeface="Cambria Math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fr-FR" sz="2400" b="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fr-FR" sz="2400" b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fr-FR" sz="2400" b="1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2400" b="1" i="1">
                              <a:latin typeface="Cambria Math"/>
                            </a:rPr>
                            <m:t>𝒗</m:t>
                          </m:r>
                          <m:r>
                            <a:rPr lang="fr-FR" sz="2400" b="0" i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sz="2400" b="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018" y="2597586"/>
                <a:ext cx="6307964" cy="11627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39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Data approximation and analysis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Data from real measurements</a:t>
            </a:r>
          </a:p>
          <a:p>
            <a:pPr lvl="1"/>
            <a:r>
              <a:rPr lang="en-US" noProof="0" dirty="0" smtClean="0"/>
              <a:t>How to use them in simulation / rendering ?</a:t>
            </a:r>
          </a:p>
          <a:p>
            <a:pPr lvl="2"/>
            <a:r>
              <a:rPr lang="en-US" noProof="0" dirty="0" smtClean="0"/>
              <a:t>Ex: acquired point clouds for geometry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48" y="2859933"/>
            <a:ext cx="3639334" cy="355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22522" y="474793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[Chen et al. – CGF 2013]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656136" y="5181611"/>
            <a:ext cx="42802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FP8: Surfaces II</a:t>
            </a:r>
          </a:p>
          <a:p>
            <a:r>
              <a:rPr lang="en-US" sz="1400" dirty="0"/>
              <a:t>Auditorium </a:t>
            </a:r>
            <a:r>
              <a:rPr lang="en-US" sz="1400" dirty="0" smtClean="0"/>
              <a:t>Schweitzer - </a:t>
            </a:r>
            <a:r>
              <a:rPr lang="en-US" sz="1400" dirty="0"/>
              <a:t>Wednesday - 10:40 - 12:20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03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Linear Least Squares - Summary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/>
            <a:r>
              <a:rPr lang="en-US" noProof="0" dirty="0" err="1" smtClean="0"/>
              <a:t>Avantages</a:t>
            </a:r>
            <a:endParaRPr lang="en-US" noProof="0" dirty="0" smtClean="0"/>
          </a:p>
          <a:p>
            <a:pPr lvl="1" rtl="0" hangingPunct="0"/>
            <a:r>
              <a:rPr lang="en-US" noProof="0" dirty="0" smtClean="0"/>
              <a:t>Euclidian norm : in average the best</a:t>
            </a:r>
          </a:p>
          <a:p>
            <a:pPr lvl="2"/>
            <a:r>
              <a:rPr lang="en-US" noProof="0" dirty="0" smtClean="0"/>
              <a:t>Robust to noise</a:t>
            </a:r>
          </a:p>
          <a:p>
            <a:pPr lvl="1" rtl="0" hangingPunct="0"/>
            <a:r>
              <a:rPr lang="en-US" dirty="0" smtClean="0"/>
              <a:t>Linear system to solve : unique solution</a:t>
            </a:r>
          </a:p>
          <a:p>
            <a:pPr lvl="1" rtl="0" hangingPunct="0"/>
            <a:r>
              <a:rPr lang="en-US" noProof="0" dirty="0" smtClean="0"/>
              <a:t>Extensions</a:t>
            </a:r>
          </a:p>
          <a:p>
            <a:pPr lvl="2"/>
            <a:r>
              <a:rPr lang="en-US" noProof="0" dirty="0" smtClean="0"/>
              <a:t>Non-uniform norm</a:t>
            </a:r>
          </a:p>
          <a:p>
            <a:pPr lvl="2"/>
            <a:r>
              <a:rPr lang="en-US" noProof="0" dirty="0" smtClean="0"/>
              <a:t>Linear constraints as equalities</a:t>
            </a:r>
          </a:p>
          <a:p>
            <a:pPr lvl="0"/>
            <a:r>
              <a:rPr lang="en-US" noProof="0" dirty="0" smtClean="0"/>
              <a:t>But </a:t>
            </a:r>
          </a:p>
          <a:p>
            <a:pPr lvl="1" rtl="0" hangingPunct="0"/>
            <a:r>
              <a:rPr lang="en-US" noProof="0" dirty="0" smtClean="0"/>
              <a:t>Minimizing maximal error ?</a:t>
            </a:r>
          </a:p>
          <a:p>
            <a:pPr lvl="1"/>
            <a:r>
              <a:rPr lang="en-US" noProof="0" dirty="0" smtClean="0"/>
              <a:t>Inequality linear constraints ?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27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Linear Optimization</a:t>
            </a:r>
            <a:endParaRPr lang="en-US" noProof="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Linear/Quadratic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Inequality constraints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For regularization</a:t>
            </a:r>
          </a:p>
          <a:p>
            <a:pPr lvl="1"/>
            <a:r>
              <a:rPr lang="en-US" dirty="0"/>
              <a:t>Improvement on conditioning </a:t>
            </a:r>
          </a:p>
          <a:p>
            <a:pPr lvl="1"/>
            <a:r>
              <a:rPr lang="en-US" dirty="0"/>
              <a:t>Removing trivial solution</a:t>
            </a:r>
          </a:p>
          <a:p>
            <a:pPr lvl="2"/>
            <a:r>
              <a:rPr lang="en-US" dirty="0"/>
              <a:t>Example of implicit line</a:t>
            </a:r>
          </a:p>
          <a:p>
            <a:pPr lvl="3">
              <a:buNone/>
            </a:pPr>
            <a:endParaRPr lang="en-US" dirty="0"/>
          </a:p>
          <a:p>
            <a:pPr lvl="3">
              <a:buNone/>
            </a:pPr>
            <a:endParaRPr lang="en-US" dirty="0"/>
          </a:p>
          <a:p>
            <a:pPr marL="108000" lvl="0" indent="0">
              <a:buNone/>
            </a:pPr>
            <a:endParaRPr lang="en-US" dirty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Other linear constraints</a:t>
            </a:r>
          </a:p>
          <a:p>
            <a:pPr lvl="1"/>
            <a:r>
              <a:rPr lang="en-US" dirty="0"/>
              <a:t>Ex:  continuity, …  (cf. geometry part)</a:t>
            </a:r>
          </a:p>
          <a:p>
            <a:pPr lvl="1" rtl="0" hangingPunct="0"/>
            <a:r>
              <a:rPr lang="en-US" noProof="0" dirty="0" smtClean="0"/>
              <a:t>Definition domain (see BRDF fitting)</a:t>
            </a:r>
            <a:endParaRPr lang="en-US" noProof="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42975" y="5753100"/>
            <a:ext cx="6257925" cy="51435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oo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>
                <a:spLocks noResize="1"/>
              </p:cNvSpPr>
              <p:nvPr/>
            </p:nvSpPr>
            <p:spPr>
              <a:xfrm>
                <a:off x="5973037" y="2853867"/>
                <a:ext cx="1579362" cy="456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0" smtClean="0">
                          <a:latin typeface="Cambria Math"/>
                        </a:rPr>
                        <m:t>∥</m:t>
                      </m:r>
                      <m:r>
                        <a:rPr lang="fr-FR" sz="2400" b="1" i="1" smtClean="0">
                          <a:latin typeface="Cambria Math"/>
                        </a:rPr>
                        <m:t>𝒗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2400" b="0" i="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400" b="0" i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fr-FR" sz="2400" b="0" i="1">
                          <a:latin typeface="Cambria Math"/>
                        </a:rPr>
                        <m:t> </m:t>
                      </m:r>
                      <m:r>
                        <a:rPr lang="fr-FR" sz="2400" i="1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fr-FR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37" y="2853867"/>
                <a:ext cx="1579362" cy="456771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>
                <a:spLocks noResize="1"/>
              </p:cNvSpPr>
              <p:nvPr/>
            </p:nvSpPr>
            <p:spPr>
              <a:xfrm>
                <a:off x="1245014" y="3285931"/>
                <a:ext cx="6837853" cy="1120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4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40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fr-FR" sz="2400" b="1" i="1">
                                  <a:latin typeface="Cambria Math"/>
                                </a:rPr>
                                <m:t>𝒗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fr-FR" sz="2400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fr-FR" sz="240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400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fr-FR" sz="2400">
                                  <a:latin typeface="Cambria Math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fr-FR" sz="2400" b="1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fr-FR" sz="2400" b="1" i="1" dirty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fr-FR" sz="2400" b="1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>
                                      <a:latin typeface="Cambria Math"/>
                                    </a:rPr>
                                    <m:t>∥</m:t>
                                  </m:r>
                                </m:e>
                                <m:sub>
                                  <m:r>
                                    <a:rPr lang="fr-FR" sz="24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fr-FR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fr-FR" sz="24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</a:rPr>
                            <m:t>ϵ</m:t>
                          </m:r>
                          <m:sSup>
                            <m:sSup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sz="2400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sz="2400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fr-FR"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fr-FR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014" y="3285931"/>
                <a:ext cx="6837853" cy="11209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6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Linear Programing 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Minimizing the max-norm</a:t>
            </a:r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endParaRPr lang="en-US" noProof="0" dirty="0" smtClean="0"/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Toward linear programing 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2422716" y="1869610"/>
                <a:ext cx="4348775" cy="5015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min</m:t>
                          </m:r>
                        </m:e>
                        <m:sub>
                          <m:r>
                            <a:rPr lang="fr-FR" sz="2400" b="1" i="1">
                              <a:latin typeface="Cambria Math"/>
                            </a:rPr>
                            <m:t>𝒗</m:t>
                          </m:r>
                        </m:sub>
                      </m:sSub>
                      <m:sSubSup>
                        <m:sSubSupPr>
                          <m:ctrlPr>
                            <a:rPr lang="fr-FR" sz="2400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fr-FR" sz="24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fr-FR" sz="2400" b="0" i="1">
                              <a:latin typeface="Cambria Math"/>
                            </a:rPr>
                            <m:t>𝑚</m:t>
                          </m:r>
                          <m:r>
                            <a:rPr lang="fr-FR" sz="2400" b="0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b="0" i="1">
                              <a:latin typeface="Cambria Math"/>
                            </a:rPr>
                            <m:t>𝑀</m:t>
                          </m:r>
                        </m:sup>
                      </m:sSubSup>
                      <m:sSub>
                        <m:sSubPr>
                          <m:ctrlPr>
                            <a:rPr lang="fr-FR" sz="2400" b="1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0">
                                  <a:latin typeface="Cambria Math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sz="2400" b="0" i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400" b="0" i="0">
                                          <a:latin typeface="Cambria Math"/>
                                        </a:rPr>
                                        <m:t>m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400" b="0" i="0">
                                  <a:latin typeface="Cambria Math"/>
                                </a:rPr>
                                <m:t>∥</m:t>
                              </m:r>
                            </m:e>
                          </m:d>
                        </m:e>
                        <m:sub>
                          <m:r>
                            <a:rPr lang="fr-FR" sz="2400" b="0" i="0">
                              <a:latin typeface="Cambria Math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fr-FR" sz="24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16" y="1869610"/>
                <a:ext cx="4348775" cy="5015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1642054" y="3821050"/>
                <a:ext cx="5859893" cy="1655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>
                          <a:latin typeface="Cambria Math"/>
                        </a:rPr>
                        <m:t>⇔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fr-F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fr-FR" sz="2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min</m:t>
                                </m:r>
                              </m:e>
                              <m:sub>
                                <m:r>
                                  <a:rPr lang="fr-FR" sz="2400" b="1" i="1">
                                    <a:latin typeface="Cambria Math"/>
                                  </a:rPr>
                                  <m:t>𝒗</m:t>
                                </m:r>
                                <m:r>
                                  <a:rPr lang="fr-FR" sz="2400" b="0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400" b="0" i="0">
                                    <a:latin typeface="Cambria Math"/>
                                  </a:rPr>
                                  <m:t>ϵ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fr-FR" sz="2400" b="0" i="0">
                                <a:latin typeface="Cambria Math"/>
                              </a:rPr>
                              <m:t>ϵ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fr-FR" sz="2400" b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subject</m:t>
                            </m:r>
                            <m:r>
                              <m:rPr>
                                <m:nor/>
                              </m:rPr>
                              <a:rPr lang="fr-FR" sz="2400" b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400" b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to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fr-FR" sz="2400" b="0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fr-FR" sz="2400" b="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400" b="0" i="0">
                                          <a:latin typeface="Cambria Math"/>
                                        </a:rPr>
                                        <m:t>ϵ</m:t>
                                      </m:r>
                                      <m:r>
                                        <a:rPr lang="fr-FR" sz="2400" b="0" i="0">
                                          <a:latin typeface="Cambria Math"/>
                                        </a:rPr>
                                        <m:t>≥0</m:t>
                                      </m:r>
                                    </m:e>
                                    <m:e/>
                                  </m:mr>
                                  <m:mr>
                                    <m:e>
                                      <m:r>
                                        <a:rPr lang="fr-FR" sz="2400" b="0" i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2400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fr-FR" sz="2400" b="0" i="0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fr-FR" sz="2400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fr-FR" sz="2400" b="0">
                                              <a:latin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f</m:t>
                                          </m:r>
                                        </m:e>
                                        <m:sub>
                                          <m:r>
                                            <a:rPr lang="fr-FR" sz="2400" b="1" i="0">
                                              <a:latin typeface="Cambria Math"/>
                                            </a:rPr>
                                            <m:t>𝐯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sz="2400" b="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2400" b="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b="1" i="1">
                                                  <a:latin typeface="Cambria Math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b="0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fr-FR" sz="2400" b="0" i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fr-FR" sz="2400" b="0" i="0">
                                          <a:latin typeface="Cambria Math"/>
                                        </a:rPr>
                                        <m:t>ϵ</m:t>
                                      </m:r>
                                      <m:r>
                                        <a:rPr lang="fr-FR" sz="2400" b="0" i="0">
                                          <a:latin typeface="Cambria Math"/>
                                        </a:rPr>
                                        <m:t>≥0</m:t>
                                      </m:r>
                                    </m:e>
                                    <m:e>
                                      <m:r>
                                        <a:rPr lang="fr-FR" sz="2400" b="0" i="0">
                                          <a:latin typeface="Cambria Math"/>
                                        </a:rPr>
                                        <m:t>∀</m:t>
                                      </m:r>
                                      <m:r>
                                        <a:rPr lang="fr-FR" sz="2400" b="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fr-FR" sz="2400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fr-FR" sz="2400" b="0" i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2400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fr-FR" sz="2400" b="0">
                                              <a:latin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f</m:t>
                                          </m:r>
                                        </m:e>
                                        <m:sub>
                                          <m:r>
                                            <a:rPr lang="fr-FR" sz="2400" b="1" i="0">
                                              <a:latin typeface="Cambria Math"/>
                                            </a:rPr>
                                            <m:t>𝐯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sz="2400" b="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2400" b="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b="1" i="1">
                                                  <a:latin typeface="Cambria Math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400" b="0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fr-FR" sz="2400" b="0" i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fr-FR" sz="2400" b="0" i="0">
                                          <a:latin typeface="Cambria Math"/>
                                        </a:rPr>
                                        <m:t>ϵ</m:t>
                                      </m:r>
                                      <m:r>
                                        <a:rPr lang="fr-FR" sz="2400" b="0" i="0">
                                          <a:latin typeface="Cambria Math"/>
                                        </a:rPr>
                                        <m:t>≥0</m:t>
                                      </m:r>
                                    </m:e>
                                    <m:e>
                                      <m:r>
                                        <a:rPr lang="fr-FR" sz="2400" b="0" i="0">
                                          <a:latin typeface="Cambria Math"/>
                                        </a:rPr>
                                        <m:t>∀</m:t>
                                      </m:r>
                                      <m:r>
                                        <a:rPr lang="fr-FR" sz="2400" b="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054" y="3821050"/>
                <a:ext cx="5859893" cy="16553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2093166" y="2590153"/>
                <a:ext cx="3193586" cy="488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>
                              <a:latin typeface="Cambria Math"/>
                            </a:rPr>
                            <m:t>⇔</m:t>
                          </m:r>
                          <m:r>
                            <m:rPr>
                              <m:nor/>
                            </m:rPr>
                            <a:rPr lang="fr-FR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min</m:t>
                          </m:r>
                        </m:e>
                        <m:sub>
                          <m:r>
                            <a:rPr lang="fr-FR" sz="2400" b="1" i="1">
                              <a:latin typeface="Cambria Math"/>
                            </a:rPr>
                            <m:t>𝒗</m:t>
                          </m:r>
                        </m:sub>
                      </m:sSub>
                      <m:sSub>
                        <m:sSubPr>
                          <m:ctrlPr>
                            <a:rPr lang="fr-FR" sz="2400" b="1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0">
                                  <a:latin typeface="Cambria Math"/>
                                </a:rPr>
                                <m:t>∥</m:t>
                              </m:r>
                              <m:r>
                                <a:rPr lang="fr-FR" sz="24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fr-FR" sz="2400" b="0" i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fr-FR" sz="2400" b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fr-FR" sz="2400" b="0" i="0">
                                  <a:latin typeface="Cambria Math"/>
                                </a:rPr>
                                <m:t>∥</m:t>
                              </m:r>
                            </m:e>
                          </m:d>
                        </m:e>
                        <m:sub>
                          <m:r>
                            <a:rPr lang="fr-FR" sz="2400" b="0" i="0">
                              <a:latin typeface="Cambria Math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fr-FR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66" y="2590153"/>
                <a:ext cx="3193586" cy="488639"/>
              </a:xfrm>
              <a:prstGeom prst="rect">
                <a:avLst/>
              </a:prstGeom>
              <a:blipFill rotWithShape="1">
                <a:blip r:embed="rId5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5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Linear programing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1" rtl="0" hangingPunct="0"/>
            <a:r>
              <a:rPr lang="en-US" noProof="0" dirty="0" smtClean="0"/>
              <a:t>Objective: dot product</a:t>
            </a:r>
          </a:p>
          <a:p>
            <a:pPr lvl="1" rtl="0" hangingPunct="0"/>
            <a:r>
              <a:rPr lang="en-US" noProof="0" dirty="0" smtClean="0"/>
              <a:t>Constraints: linear equalities and inequalities</a:t>
            </a:r>
          </a:p>
          <a:p>
            <a:pPr lvl="1" rtl="0" hangingPunct="0"/>
            <a:endParaRPr lang="en-US" noProof="0" dirty="0" smtClean="0"/>
          </a:p>
          <a:p>
            <a:pPr marL="540000" lvl="1" indent="0" rtl="0" hangingPunct="0">
              <a:buNone/>
            </a:pPr>
            <a:endParaRPr lang="en-US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endParaRPr lang="en-US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Unique solution if it exists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Solver</a:t>
            </a:r>
          </a:p>
          <a:p>
            <a:pPr lvl="1"/>
            <a:r>
              <a:rPr lang="en-US" dirty="0" smtClean="0"/>
              <a:t>Simplex algorithm</a:t>
            </a:r>
            <a:endParaRPr lang="en-US" noProof="0" dirty="0" smtClean="0"/>
          </a:p>
          <a:p>
            <a:pPr lvl="1" rtl="0" hangingPunct="0"/>
            <a:r>
              <a:rPr lang="en-US" noProof="0" dirty="0" smtClean="0"/>
              <a:t>#iterations ~ O(#constraints)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2894833" y="2288851"/>
                <a:ext cx="3354335" cy="15927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func>
                              <m:funcPr>
                                <m:ctrlPr>
                                  <a:rPr lang="fr-FR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sz="2400" i="1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40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fr-FR" sz="2400" b="1" i="1">
                                        <a:latin typeface="Cambria Math"/>
                                      </a:rPr>
                                      <m:t>𝒗</m:t>
                                    </m:r>
                                  </m:lim>
                                </m:limLow>
                              </m:fName>
                              <m:e>
                                <m:sSup>
                                  <m:sSupPr>
                                    <m:ctrlPr>
                                      <a:rPr lang="fr-FR" sz="24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1">
                                        <a:latin typeface="Cambria Math"/>
                                      </a:rPr>
                                      <m:t>   </m:t>
                                    </m:r>
                                    <m:r>
                                      <a:rPr lang="fr-FR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fr-FR" sz="240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r>
                                  <a:rPr lang="fr-FR" sz="2400" b="1" i="1">
                                    <a:latin typeface="Cambria Math"/>
                                  </a:rPr>
                                  <m:t>𝒗</m:t>
                                </m:r>
                              </m:e>
                            </m:func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fr-FR" sz="2400" b="1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fr-FR" sz="24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subject</m:t>
                                </m:r>
                                <m:r>
                                  <a:rPr lang="fr-FR" sz="24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4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to</m:t>
                                </m:r>
                                <m:r>
                                  <a:rPr lang="fr-FR" sz="24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fr-FR" sz="2400" b="1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400" b="1" i="0" smtClean="0">
                                        <a:latin typeface="Cambria Math"/>
                                      </a:rPr>
                                      <m:t>   </m:t>
                                    </m:r>
                                    <m:r>
                                      <a:rPr lang="fr-FR" sz="2400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fr-FR" sz="2400" b="0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m:rPr>
                                        <m:nor/>
                                      </m:rPr>
                                      <a:rPr lang="fr-FR" sz="240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fr-FR" sz="2400" b="1" i="1">
                                    <a:latin typeface="Cambria Math"/>
                                  </a:rPr>
                                  <m:t>𝒗</m:t>
                                </m:r>
                                <m:r>
                                  <a:rPr lang="fr-FR" sz="2400" b="0" i="0">
                                    <a:latin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fr-FR" sz="24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FR" sz="2400" b="0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fr-FR" sz="2400" b="1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400" b="1">
                                        <a:latin typeface="Cambria Math"/>
                                      </a:rPr>
                                      <m:t>      </m:t>
                                    </m:r>
                                    <m:r>
                                      <a:rPr lang="fr-FR" sz="2400" b="1" i="0" smtClean="0">
                                        <a:latin typeface="Cambria Math"/>
                                      </a:rPr>
                                      <m:t>                  </m:t>
                                    </m:r>
                                    <m:r>
                                      <a:rPr lang="fr-FR" sz="2400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m:rPr>
                                        <m:nor/>
                                      </m:rPr>
                                      <a:rPr lang="fr-FR" sz="240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fr-FR" sz="2400" b="1" i="1">
                                    <a:latin typeface="Cambria Math"/>
                                  </a:rPr>
                                  <m:t>𝒗</m:t>
                                </m:r>
                                <m:r>
                                  <a:rPr lang="fr-FR" sz="2400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24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fr-FR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833" y="2288851"/>
                <a:ext cx="3354335" cy="15927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04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314450" y="242311"/>
            <a:ext cx="7372350" cy="53296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Simplex: Standard Form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>
                <a:spLocks noResize="1"/>
              </p:cNvSpPr>
              <p:nvPr/>
            </p:nvSpPr>
            <p:spPr>
              <a:xfrm>
                <a:off x="1713451" y="1415181"/>
                <a:ext cx="5717098" cy="43536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sz="28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fr-FR" sz="28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func>
                                  <m:funcPr>
                                    <m:ctrlPr>
                                      <a:rPr lang="fr-FR" sz="2800" b="1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fr-FR" sz="2800" i="1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280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fr-FR" sz="28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lim>
                                    </m:limLow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fr-FR" sz="2800" b="1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800" b="1" i="1" smtClean="0">
                                            <a:latin typeface="Cambria Math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fr-FR" sz="280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T</m:t>
                                        </m:r>
                                      </m:sup>
                                    </m:sSup>
                                  </m:e>
                                </m:func>
                                <m:r>
                                  <a:rPr lang="fr-FR" sz="2800" b="1" i="1">
                                    <a:latin typeface="Cambria Math"/>
                                  </a:rPr>
                                  <m:t>𝒗</m:t>
                                </m:r>
                              </m:e>
                              <m:e/>
                            </m:eqAr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fr-FR" sz="2800" b="0" i="0">
                                <a:latin typeface="Cambria Math"/>
                                <a:cs typeface="Times New Roman" panose="02020603050405020304" pitchFamily="18" charset="0"/>
                              </a:rPr>
                              <m:t>subject</m:t>
                            </m:r>
                            <m:r>
                              <a:rPr lang="fr-FR" sz="2800" b="0" i="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sz="2800" b="0" i="0">
                                <a:latin typeface="Cambria Math"/>
                                <a:cs typeface="Times New Roman" panose="02020603050405020304" pitchFamily="18" charset="0"/>
                              </a:rPr>
                              <m:t>to</m:t>
                            </m:r>
                            <m:r>
                              <a:rPr lang="fr-FR" sz="2800" b="0" i="1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fr-FR" sz="28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fr-FR" sz="2800" b="1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fr-FR" sz="2800" b="1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2800" b="1" i="1" smtClean="0">
                                              <a:latin typeface="Cambria Math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fr-FR" sz="2800" b="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800" b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r>
                                        <a:rPr lang="fr-FR" sz="2800" b="1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fr-FR" sz="2800" b="1" i="1">
                                          <a:latin typeface="Cambria Math"/>
                                        </a:rPr>
                                        <m:t>𝒗</m:t>
                                      </m:r>
                                      <m:r>
                                        <a:rPr lang="fr-FR" sz="2800" b="0" i="0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fr-FR" sz="2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fr-FR" sz="2800" b="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fr-FR" sz="2800" b="0" i="0">
                                          <a:latin typeface="Cambria Math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fr-FR" sz="2800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b="0" i="1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fr-FR" sz="2800" b="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fr-FR" sz="2800" b="0" i="0">
                                          <a:latin typeface="Cambria Math"/>
                                        </a:rPr>
                                        <m:t>∀</m:t>
                                      </m:r>
                                      <m:r>
                                        <a:rPr lang="fr-FR" sz="2800" b="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fr-FR" sz="2800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b="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fr-FR" sz="2800" b="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fr-FR" sz="2800" b="0" i="0">
                                          <a:latin typeface="Cambria Math"/>
                                        </a:rPr>
                                        <m:t>≥0</m:t>
                                      </m:r>
                                    </m:e>
                                    <m:e>
                                      <m:r>
                                        <a:rPr lang="fr-FR" sz="2800" b="0" i="0">
                                          <a:latin typeface="Cambria Math"/>
                                        </a:rPr>
                                        <m:t>∀</m:t>
                                      </m:r>
                                      <m:r>
                                        <a:rPr lang="fr-FR" sz="2800" b="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fr-FR" sz="2800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800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fr-FR" sz="2800" b="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fr-FR" sz="2800" b="0" i="0">
                                          <a:latin typeface="Cambria Math"/>
                                        </a:rPr>
                                        <m:t>≥0</m:t>
                                      </m:r>
                                    </m:e>
                                    <m:e>
                                      <m:r>
                                        <a:rPr lang="fr-FR" sz="2800" b="0" i="0">
                                          <a:latin typeface="Cambria Math"/>
                                        </a:rPr>
                                        <m:t>∀</m:t>
                                      </m:r>
                                      <m:r>
                                        <a:rPr lang="fr-FR" sz="2800" b="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fr-FR" sz="2800" b="1" i="1">
                                    <a:latin typeface="Cambria Math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with</m:t>
                                </m:r>
                                <m:r>
                                  <a:rPr lang="fr-FR" sz="28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fr-FR" sz="2800" b="1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fr-FR" sz="2800" b="1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fr-FR" sz="2800" b="1" i="1">
                                              <a:latin typeface="Cambria Math"/>
                                            </a:rPr>
                                            <m:t>𝒗</m:t>
                                          </m:r>
                                          <m:r>
                                            <a:rPr lang="fr-FR" sz="2800" b="0" i="0">
                                              <a:latin typeface="Cambria Math"/>
                                            </a:rPr>
                                            <m:t>=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sz="2800" b="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fr-FR" sz="2800" b="0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fr-FR" sz="2800" b="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fr-FR" sz="2800" b="0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fr-FR" sz="2800" b="0" i="1">
                                                                <a:latin typeface="Cambria Math"/>
                                                              </a:rPr>
                                                              <m:t>𝑣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fr-FR" sz="2800" b="0" i="0">
                                                                <a:latin typeface="Cambria Math"/>
                                                              </a:rPr>
                                                              <m:t>1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  <m:e>
                                                        <m:r>
                                                          <a:rPr lang="fr-FR" sz="2800" b="0" i="0">
                                                            <a:latin typeface="Cambria Math"/>
                                                          </a:rPr>
                                                          <m:t>..</m:t>
                                                        </m:r>
                                                      </m:e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fr-FR" sz="2800" b="0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fr-FR" sz="2800" b="0" i="1">
                                                                <a:latin typeface="Cambria Math"/>
                                                              </a:rPr>
                                                              <m:t>𝑣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fr-FR" sz="2800" b="0" i="1">
                                                                <a:latin typeface="Cambria Math"/>
                                                              </a:rPr>
                                                              <m:t>𝑘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2800" b="0"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T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fr-FR" sz="2800" b="1" i="1" smtClean="0">
                                              <a:latin typeface="Cambria Math"/>
                                            </a:rPr>
                                            <m:t>𝒂</m:t>
                                          </m:r>
                                          <m:r>
                                            <a:rPr lang="fr-FR" sz="2800" b="0" i="0">
                                              <a:latin typeface="Cambria Math"/>
                                            </a:rPr>
                                            <m:t>=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sz="2800" b="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fr-FR" sz="2800" b="0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fr-FR" sz="2800" b="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fr-FR" sz="2800" b="0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fr-FR" sz="2800" b="0" i="1" smtClean="0">
                                                                <a:latin typeface="Cambria Math"/>
                                                              </a:rPr>
                                                              <m:t>𝑎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fr-FR" sz="2800" b="0" i="0">
                                                                <a:latin typeface="Cambria Math"/>
                                                              </a:rPr>
                                                              <m:t>1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  <m:e>
                                                        <m:r>
                                                          <a:rPr lang="fr-FR" sz="2800" b="0" i="0">
                                                            <a:latin typeface="Cambria Math"/>
                                                          </a:rPr>
                                                          <m:t>..</m:t>
                                                        </m:r>
                                                      </m:e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fr-FR" sz="2800" b="0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fr-FR" sz="2800" b="0" i="1" smtClean="0">
                                                                <a:latin typeface="Cambria Math"/>
                                                              </a:rPr>
                                                              <m:t>𝑎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fr-FR" sz="2800" b="0" i="1">
                                                                <a:latin typeface="Cambria Math"/>
                                                              </a:rPr>
                                                              <m:t>𝑘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2800" b="0"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T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2800" b="0" i="1"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800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800" b="0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2800" b="0" i="0">
                                              <a:latin typeface="Cambria Math"/>
                                            </a:rPr>
                                            <m:t>=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sz="2800" b="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fr-FR" sz="2800" b="0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fr-FR" sz="2800" b="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fr-FR" sz="2800" b="0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fr-FR" sz="2800" b="0" i="1" smtClean="0">
                                                                <a:latin typeface="Cambria Math"/>
                                                              </a:rPr>
                                                              <m:t>𝑏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fr-FR" sz="2800" b="0" i="1">
                                                                <a:latin typeface="Cambria Math"/>
                                                              </a:rPr>
                                                              <m:t>𝑚</m:t>
                                                            </m:r>
                                                            <m:r>
                                                              <a:rPr lang="fr-FR" sz="2800" b="0" i="0">
                                                                <a:latin typeface="Cambria Math"/>
                                                              </a:rPr>
                                                              <m:t>1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  <m:e>
                                                        <m:r>
                                                          <a:rPr lang="fr-FR" sz="2800" b="0" i="0">
                                                            <a:latin typeface="Cambria Math"/>
                                                          </a:rPr>
                                                          <m:t>..</m:t>
                                                        </m:r>
                                                      </m:e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fr-FR" sz="2800" b="0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fr-FR" sz="2800" b="0" i="1" smtClean="0">
                                                                <a:latin typeface="Cambria Math"/>
                                                              </a:rPr>
                                                              <m:t>𝑏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fr-FR" sz="2800" b="0" i="1">
                                                                <a:latin typeface="Cambria Math"/>
                                                              </a:rPr>
                                                              <m:t>𝑚𝑘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2800" b="0"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T</m:t>
                                              </m:r>
                                            </m:sup>
                                          </m:sSup>
                                          <m:r>
                                            <a:rPr lang="fr-FR" sz="2800" b="1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fr-FR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451" y="1415181"/>
                <a:ext cx="5717098" cy="43536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44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 noGrp="1"/>
          </p:cNvSpPr>
          <p:nvPr>
            <p:ph idx="4294967295"/>
          </p:nvPr>
        </p:nvSpPr>
        <p:spPr>
          <a:xfrm>
            <a:off x="676275" y="1343025"/>
            <a:ext cx="8229600" cy="3394331"/>
          </a:xfrm>
        </p:spPr>
        <p:txBody>
          <a:bodyPr wrap="square" lIns="81639" tIns="42452" rIns="81639" bIns="42452" anchor="t" anchorCtr="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marL="0" lvl="2" indent="0">
              <a:spcBef>
                <a:spcPts val="632"/>
              </a:spcBef>
              <a:spcAft>
                <a:spcPts val="0"/>
              </a:spcAft>
              <a:buNone/>
            </a:pPr>
            <a:r>
              <a:rPr lang="en-US" sz="2500" noProof="0" dirty="0" smtClean="0"/>
              <a:t>Maximize         	</a:t>
            </a:r>
            <a:r>
              <a:rPr lang="en-US" sz="25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5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500" baseline="-250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+ 5 </a:t>
            </a:r>
            <a:r>
              <a:rPr lang="en-US" sz="25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500" baseline="-250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2" indent="0">
              <a:spcBef>
                <a:spcPts val="632"/>
              </a:spcBef>
              <a:spcAft>
                <a:spcPts val="0"/>
              </a:spcAft>
              <a:buNone/>
            </a:pPr>
            <a:r>
              <a:rPr lang="en-US" sz="2500" noProof="0" dirty="0" smtClean="0"/>
              <a:t>Constraints</a:t>
            </a:r>
          </a:p>
          <a:p>
            <a:pPr marL="0" lvl="3" indent="0">
              <a:spcBef>
                <a:spcPts val="632"/>
              </a:spcBef>
              <a:spcAft>
                <a:spcPts val="0"/>
              </a:spcAft>
              <a:buNone/>
            </a:pPr>
            <a:r>
              <a:rPr lang="en-US" sz="2500" i="1" noProof="0" dirty="0" smtClean="0">
                <a:latin typeface="Times New Roman" pitchFamily="18"/>
              </a:rPr>
              <a:t>			</a:t>
            </a:r>
            <a:r>
              <a:rPr lang="en-US" sz="25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500" baseline="-250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noProof="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</a:t>
            </a:r>
            <a:r>
              <a:rPr lang="en-US" sz="25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marL="0" lvl="3" indent="0">
              <a:spcBef>
                <a:spcPts val="632"/>
              </a:spcBef>
              <a:spcAft>
                <a:spcPts val="0"/>
              </a:spcAft>
              <a:buNone/>
              <a:tabLst>
                <a:tab pos="207363" algn="l"/>
                <a:tab pos="1036815" algn="l"/>
                <a:tab pos="1866268" algn="l"/>
                <a:tab pos="2695720" algn="l"/>
                <a:tab pos="3525172" algn="l"/>
                <a:tab pos="4354624" algn="l"/>
                <a:tab pos="5184077" algn="l"/>
                <a:tab pos="6013529" algn="l"/>
                <a:tab pos="6842980" algn="l"/>
                <a:tab pos="7672433" algn="l"/>
              </a:tabLst>
            </a:pPr>
            <a:r>
              <a:rPr lang="en-US" sz="25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x</a:t>
            </a:r>
            <a:r>
              <a:rPr lang="en-US" sz="2200" b="1" baseline="-250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noProof="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</a:t>
            </a:r>
            <a:r>
              <a:rPr lang="en-US" sz="25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marL="0" lvl="3" indent="0">
              <a:spcBef>
                <a:spcPts val="632"/>
              </a:spcBef>
              <a:spcAft>
                <a:spcPts val="0"/>
              </a:spcAft>
              <a:buNone/>
            </a:pPr>
            <a:r>
              <a:rPr lang="en-US" sz="25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3 </a:t>
            </a:r>
            <a:r>
              <a:rPr lang="en-US" sz="25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500" baseline="-250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5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baseline="-250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noProof="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</a:t>
            </a:r>
            <a:r>
              <a:rPr lang="en-US" sz="25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</a:p>
          <a:p>
            <a:pPr marL="0" lvl="3" indent="0">
              <a:spcBef>
                <a:spcPts val="632"/>
              </a:spcBef>
              <a:spcAft>
                <a:spcPts val="0"/>
              </a:spcAft>
              <a:buNone/>
            </a:pPr>
            <a:r>
              <a:rPr lang="en-US" sz="25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x</a:t>
            </a:r>
            <a:r>
              <a:rPr lang="en-US" sz="2500" baseline="-250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noProof="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</a:t>
            </a:r>
            <a:r>
              <a:rPr lang="en-US" sz="25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0">
              <a:spcBef>
                <a:spcPts val="632"/>
              </a:spcBef>
              <a:spcAft>
                <a:spcPts val="0"/>
              </a:spcAft>
              <a:buNone/>
            </a:pPr>
            <a:r>
              <a:rPr lang="en-US" sz="25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x</a:t>
            </a:r>
            <a:r>
              <a:rPr lang="en-US" sz="2200" b="1" baseline="-250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noProof="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</a:t>
            </a:r>
            <a:r>
              <a:rPr lang="en-US" sz="25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0" indent="0">
              <a:spcBef>
                <a:spcPts val="632"/>
              </a:spcBef>
              <a:spcAft>
                <a:spcPts val="0"/>
              </a:spcAft>
              <a:buNone/>
            </a:pPr>
            <a:endParaRPr lang="en-US" sz="2500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Geometrical Analogy </a:t>
            </a:r>
          </a:p>
        </p:txBody>
      </p:sp>
    </p:spTree>
    <p:extLst>
      <p:ext uri="{BB962C8B-B14F-4D97-AF65-F5344CB8AC3E}">
        <p14:creationId xmlns:p14="http://schemas.microsoft.com/office/powerpoint/2010/main" val="2979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"/>
          <p:cNvSpPr/>
          <p:nvPr/>
        </p:nvSpPr>
        <p:spPr>
          <a:xfrm>
            <a:off x="2633962" y="5083303"/>
            <a:ext cx="1524014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3" name="Connecteur droit 2"/>
          <p:cNvSpPr/>
          <p:nvPr/>
        </p:nvSpPr>
        <p:spPr>
          <a:xfrm flipV="1">
            <a:off x="2633635" y="2797531"/>
            <a:ext cx="0" cy="2286098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3395806" y="2797531"/>
            <a:ext cx="762170" cy="11430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10800 f8 1"/>
              <a:gd name="f16" fmla="*/ 0 f9 1"/>
              <a:gd name="f17" fmla="*/ f10 1 f2"/>
              <a:gd name="f18" fmla="*/ 5400 f8 1"/>
              <a:gd name="f19" fmla="*/ 10800 f9 1"/>
              <a:gd name="f20" fmla="*/ 0 f8 1"/>
              <a:gd name="f21" fmla="*/ 21600 f9 1"/>
              <a:gd name="f22" fmla="*/ 21600 f8 1"/>
              <a:gd name="f23" fmla="*/ 16200 f8 1"/>
              <a:gd name="f24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15" y="f16"/>
              </a:cxn>
              <a:cxn ang="f24">
                <a:pos x="f18" y="f19"/>
              </a:cxn>
              <a:cxn ang="f24">
                <a:pos x="f20" y="f21"/>
              </a:cxn>
              <a:cxn ang="f24">
                <a:pos x="f15" y="f21"/>
              </a:cxn>
              <a:cxn ang="f24">
                <a:pos x="f22" y="f21"/>
              </a:cxn>
              <a:cxn ang="f24">
                <a:pos x="f23" y="f19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EBF25A"/>
          </a:soli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2633963" y="3940580"/>
            <a:ext cx="1524013" cy="11430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BF25A"/>
          </a:soli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2633962" y="2797531"/>
            <a:ext cx="762170" cy="11430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BF25A"/>
          </a:soli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7" name="Titre 6"/>
          <p:cNvSpPr txBox="1">
            <a:spLocks noGrp="1"/>
          </p:cNvSpPr>
          <p:nvPr>
            <p:ph type="title" idx="4294967295"/>
          </p:nvPr>
        </p:nvSpPr>
        <p:spPr>
          <a:xfrm>
            <a:off x="1314450" y="242311"/>
            <a:ext cx="7372350" cy="53296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Geometrical Analogy </a:t>
            </a:r>
            <a:endParaRPr lang="en-US" noProof="0" dirty="0"/>
          </a:p>
        </p:txBody>
      </p:sp>
      <p:sp>
        <p:nvSpPr>
          <p:cNvPr id="8" name="Connecteur droit 7"/>
          <p:cNvSpPr/>
          <p:nvPr/>
        </p:nvSpPr>
        <p:spPr>
          <a:xfrm>
            <a:off x="2633963" y="5083629"/>
            <a:ext cx="4800301" cy="0"/>
          </a:xfrm>
          <a:prstGeom prst="line">
            <a:avLst/>
          </a:prstGeom>
          <a:noFill/>
          <a:ln w="1584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9" name="Connecteur droit 8"/>
          <p:cNvSpPr/>
          <p:nvPr/>
        </p:nvSpPr>
        <p:spPr>
          <a:xfrm flipV="1">
            <a:off x="3015046" y="5007209"/>
            <a:ext cx="0" cy="152188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10" name="Connecteur droit 9"/>
          <p:cNvSpPr/>
          <p:nvPr/>
        </p:nvSpPr>
        <p:spPr>
          <a:xfrm flipV="1">
            <a:off x="3396132" y="5007209"/>
            <a:ext cx="0" cy="152188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11" name="Connecteur droit 10"/>
          <p:cNvSpPr/>
          <p:nvPr/>
        </p:nvSpPr>
        <p:spPr>
          <a:xfrm flipV="1">
            <a:off x="3776891" y="5007209"/>
            <a:ext cx="0" cy="152188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12" name="Connecteur droit 11"/>
          <p:cNvSpPr/>
          <p:nvPr/>
        </p:nvSpPr>
        <p:spPr>
          <a:xfrm flipV="1">
            <a:off x="4157976" y="5007209"/>
            <a:ext cx="0" cy="152188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13" name="Connecteur droit 12"/>
          <p:cNvSpPr/>
          <p:nvPr/>
        </p:nvSpPr>
        <p:spPr>
          <a:xfrm flipV="1">
            <a:off x="4539061" y="5007209"/>
            <a:ext cx="0" cy="152188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14" name="Connecteur droit 13"/>
          <p:cNvSpPr/>
          <p:nvPr/>
        </p:nvSpPr>
        <p:spPr>
          <a:xfrm flipV="1">
            <a:off x="4919820" y="5007209"/>
            <a:ext cx="0" cy="152188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15" name="Connecteur droit 14"/>
          <p:cNvSpPr/>
          <p:nvPr/>
        </p:nvSpPr>
        <p:spPr>
          <a:xfrm flipV="1">
            <a:off x="5300905" y="5007209"/>
            <a:ext cx="0" cy="152188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16" name="Connecteur droit 15"/>
          <p:cNvSpPr/>
          <p:nvPr/>
        </p:nvSpPr>
        <p:spPr>
          <a:xfrm flipV="1">
            <a:off x="5681990" y="5007209"/>
            <a:ext cx="0" cy="152188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3243633" y="5083630"/>
            <a:ext cx="380759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>
              <a:spcBef>
                <a:spcPts val="1019"/>
              </a:spcBef>
            </a:pPr>
            <a:r>
              <a:rPr lang="fr-FR">
                <a:latin typeface="Albany AMT" pitchFamily="18"/>
                <a:ea typeface="宋体" pitchFamily="2"/>
                <a:cs typeface="Lohit Hindi" pitchFamily="2"/>
              </a:rPr>
              <a:t>2</a:t>
            </a:r>
          </a:p>
        </p:txBody>
      </p:sp>
      <p:sp>
        <p:nvSpPr>
          <p:cNvPr id="18" name="Connecteur droit 17"/>
          <p:cNvSpPr/>
          <p:nvPr/>
        </p:nvSpPr>
        <p:spPr>
          <a:xfrm flipV="1">
            <a:off x="6062749" y="5007209"/>
            <a:ext cx="0" cy="152188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4005477" y="5083630"/>
            <a:ext cx="381085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>
              <a:spcBef>
                <a:spcPts val="1019"/>
              </a:spcBef>
            </a:pPr>
            <a:r>
              <a:rPr lang="fr-FR">
                <a:latin typeface="Albany AMT" pitchFamily="18"/>
                <a:ea typeface="宋体" pitchFamily="2"/>
                <a:cs typeface="Lohit Hindi" pitchFamily="2"/>
              </a:rPr>
              <a:t>4</a:t>
            </a:r>
          </a:p>
        </p:txBody>
      </p:sp>
      <p:sp>
        <p:nvSpPr>
          <p:cNvPr id="20" name="Forme libre 19"/>
          <p:cNvSpPr/>
          <p:nvPr/>
        </p:nvSpPr>
        <p:spPr>
          <a:xfrm>
            <a:off x="4767647" y="5083630"/>
            <a:ext cx="380759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>
              <a:spcBef>
                <a:spcPts val="1019"/>
              </a:spcBef>
            </a:pPr>
            <a:r>
              <a:rPr lang="fr-FR">
                <a:latin typeface="Albany AMT" pitchFamily="18"/>
                <a:ea typeface="宋体" pitchFamily="2"/>
                <a:cs typeface="Lohit Hindi" pitchFamily="2"/>
              </a:rPr>
              <a:t>6</a:t>
            </a:r>
          </a:p>
        </p:txBody>
      </p:sp>
      <p:sp>
        <p:nvSpPr>
          <p:cNvPr id="21" name="Forme libre 20"/>
          <p:cNvSpPr/>
          <p:nvPr/>
        </p:nvSpPr>
        <p:spPr>
          <a:xfrm>
            <a:off x="5529491" y="5083630"/>
            <a:ext cx="380759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>
              <a:spcBef>
                <a:spcPts val="1019"/>
              </a:spcBef>
            </a:pPr>
            <a:r>
              <a:rPr lang="fr-FR">
                <a:latin typeface="Albany AMT" pitchFamily="18"/>
                <a:ea typeface="宋体" pitchFamily="2"/>
                <a:cs typeface="Lohit Hindi" pitchFamily="2"/>
              </a:rPr>
              <a:t>8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6215249" y="5083630"/>
            <a:ext cx="533258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>
              <a:spcBef>
                <a:spcPts val="1019"/>
              </a:spcBef>
            </a:pPr>
            <a:r>
              <a:rPr lang="fr-FR">
                <a:latin typeface="Albany AMT" pitchFamily="18"/>
                <a:ea typeface="宋体" pitchFamily="2"/>
                <a:cs typeface="Lohit Hindi" pitchFamily="2"/>
              </a:rPr>
              <a:t>10</a:t>
            </a:r>
          </a:p>
        </p:txBody>
      </p:sp>
      <p:sp>
        <p:nvSpPr>
          <p:cNvPr id="23" name="Connecteur droit 22"/>
          <p:cNvSpPr/>
          <p:nvPr/>
        </p:nvSpPr>
        <p:spPr>
          <a:xfrm flipV="1">
            <a:off x="6443834" y="5007209"/>
            <a:ext cx="0" cy="152188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24" name="Connecteur droit 23"/>
          <p:cNvSpPr/>
          <p:nvPr/>
        </p:nvSpPr>
        <p:spPr>
          <a:xfrm flipV="1">
            <a:off x="6824919" y="5007209"/>
            <a:ext cx="0" cy="152188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25" name="Connecteur droit 24"/>
          <p:cNvSpPr/>
          <p:nvPr/>
        </p:nvSpPr>
        <p:spPr>
          <a:xfrm flipH="1">
            <a:off x="2557549" y="4702831"/>
            <a:ext cx="152172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26" name="Connecteur droit 25"/>
          <p:cNvSpPr/>
          <p:nvPr/>
        </p:nvSpPr>
        <p:spPr>
          <a:xfrm flipH="1">
            <a:off x="2557549" y="4321706"/>
            <a:ext cx="152172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27" name="Connecteur droit 26"/>
          <p:cNvSpPr/>
          <p:nvPr/>
        </p:nvSpPr>
        <p:spPr>
          <a:xfrm flipH="1">
            <a:off x="2557549" y="3940580"/>
            <a:ext cx="152172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28" name="Connecteur droit 27"/>
          <p:cNvSpPr/>
          <p:nvPr/>
        </p:nvSpPr>
        <p:spPr>
          <a:xfrm flipH="1">
            <a:off x="2557549" y="3559782"/>
            <a:ext cx="152172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29" name="Connecteur droit 28"/>
          <p:cNvSpPr/>
          <p:nvPr/>
        </p:nvSpPr>
        <p:spPr>
          <a:xfrm flipH="1">
            <a:off x="2557549" y="3178655"/>
            <a:ext cx="152172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30" name="Connecteur droit 29"/>
          <p:cNvSpPr/>
          <p:nvPr/>
        </p:nvSpPr>
        <p:spPr>
          <a:xfrm flipH="1">
            <a:off x="2557549" y="2797531"/>
            <a:ext cx="152172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31" name="Connecteur droit 30"/>
          <p:cNvSpPr/>
          <p:nvPr/>
        </p:nvSpPr>
        <p:spPr>
          <a:xfrm flipH="1">
            <a:off x="2557549" y="2416732"/>
            <a:ext cx="152172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32" name="Forme libre 31"/>
          <p:cNvSpPr/>
          <p:nvPr/>
        </p:nvSpPr>
        <p:spPr>
          <a:xfrm>
            <a:off x="2253203" y="4169190"/>
            <a:ext cx="380759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>
              <a:spcBef>
                <a:spcPts val="1019"/>
              </a:spcBef>
            </a:pPr>
            <a:r>
              <a:rPr lang="fr-FR">
                <a:solidFill>
                  <a:srgbClr val="602000"/>
                </a:solidFill>
                <a:latin typeface="Albany AMT" pitchFamily="18"/>
                <a:ea typeface="宋体" pitchFamily="2"/>
                <a:cs typeface="Lohit Hindi" pitchFamily="2"/>
              </a:rPr>
              <a:t>2</a:t>
            </a:r>
          </a:p>
        </p:txBody>
      </p:sp>
      <p:sp>
        <p:nvSpPr>
          <p:cNvPr id="33" name="Forme libre 32"/>
          <p:cNvSpPr/>
          <p:nvPr/>
        </p:nvSpPr>
        <p:spPr>
          <a:xfrm>
            <a:off x="2253203" y="3407266"/>
            <a:ext cx="380759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>
              <a:spcBef>
                <a:spcPts val="1019"/>
              </a:spcBef>
            </a:pPr>
            <a:r>
              <a:rPr lang="fr-FR">
                <a:solidFill>
                  <a:srgbClr val="602000"/>
                </a:solidFill>
                <a:latin typeface="Albany AMT" pitchFamily="18"/>
                <a:ea typeface="宋体" pitchFamily="2"/>
                <a:cs typeface="Lohit Hindi" pitchFamily="2"/>
              </a:rPr>
              <a:t>4</a:t>
            </a:r>
          </a:p>
        </p:txBody>
      </p:sp>
      <p:sp>
        <p:nvSpPr>
          <p:cNvPr id="34" name="Forme libre 33"/>
          <p:cNvSpPr/>
          <p:nvPr/>
        </p:nvSpPr>
        <p:spPr>
          <a:xfrm>
            <a:off x="2253203" y="2645342"/>
            <a:ext cx="380759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>
              <a:spcBef>
                <a:spcPts val="1019"/>
              </a:spcBef>
            </a:pPr>
            <a:r>
              <a:rPr lang="fr-FR">
                <a:solidFill>
                  <a:srgbClr val="602000"/>
                </a:solidFill>
                <a:latin typeface="Albany AMT" pitchFamily="18"/>
                <a:ea typeface="宋体" pitchFamily="2"/>
                <a:cs typeface="Lohit Hindi" pitchFamily="2"/>
              </a:rPr>
              <a:t>6</a:t>
            </a:r>
          </a:p>
        </p:txBody>
      </p:sp>
      <p:sp>
        <p:nvSpPr>
          <p:cNvPr id="35" name="Forme libre 34"/>
          <p:cNvSpPr/>
          <p:nvPr/>
        </p:nvSpPr>
        <p:spPr>
          <a:xfrm>
            <a:off x="2253203" y="1883092"/>
            <a:ext cx="380759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>
              <a:spcBef>
                <a:spcPts val="1019"/>
              </a:spcBef>
            </a:pPr>
            <a:r>
              <a:rPr lang="fr-FR">
                <a:solidFill>
                  <a:srgbClr val="602000"/>
                </a:solidFill>
                <a:latin typeface="Albany AMT" pitchFamily="18"/>
                <a:ea typeface="宋体" pitchFamily="2"/>
                <a:cs typeface="Lohit Hindi" pitchFamily="2"/>
              </a:rPr>
              <a:t>8</a:t>
            </a:r>
          </a:p>
        </p:txBody>
      </p:sp>
      <p:sp>
        <p:nvSpPr>
          <p:cNvPr id="36" name="Connecteur droit 35"/>
          <p:cNvSpPr/>
          <p:nvPr/>
        </p:nvSpPr>
        <p:spPr>
          <a:xfrm flipH="1">
            <a:off x="2557549" y="2035607"/>
            <a:ext cx="152172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2253203" y="1197262"/>
            <a:ext cx="457171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>
              <a:spcBef>
                <a:spcPts val="1019"/>
              </a:spcBef>
            </a:pPr>
            <a:r>
              <a:rPr lang="fr-FR">
                <a:solidFill>
                  <a:srgbClr val="FFFFFF"/>
                </a:solidFill>
                <a:latin typeface="Albany AMT" pitchFamily="18"/>
                <a:ea typeface="宋体" pitchFamily="2"/>
                <a:cs typeface="Lohit Hindi" pitchFamily="2"/>
              </a:rPr>
              <a:t>x</a:t>
            </a:r>
            <a:r>
              <a:rPr lang="fr-FR" baseline="-25000">
                <a:solidFill>
                  <a:srgbClr val="FFFFFF"/>
                </a:solidFill>
                <a:latin typeface="Albany AMT" pitchFamily="18"/>
                <a:ea typeface="宋体" pitchFamily="2"/>
                <a:cs typeface="Lohit Hindi" pitchFamily="2"/>
              </a:rPr>
              <a:t>2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7358178" y="4931441"/>
            <a:ext cx="457171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>
              <a:spcBef>
                <a:spcPts val="1019"/>
              </a:spcBef>
            </a:pPr>
            <a:r>
              <a:rPr lang="fr-FR" i="1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baseline="-25000">
                <a:latin typeface="Times New Roman" pitchFamily="18"/>
                <a:ea typeface="宋体" pitchFamily="2"/>
                <a:cs typeface="Lohit Hindi" pitchFamily="2"/>
              </a:rPr>
              <a:t>1</a:t>
            </a:r>
          </a:p>
        </p:txBody>
      </p:sp>
      <p:sp>
        <p:nvSpPr>
          <p:cNvPr id="39" name="Connecteur droit 38"/>
          <p:cNvSpPr/>
          <p:nvPr/>
        </p:nvSpPr>
        <p:spPr>
          <a:xfrm flipH="1">
            <a:off x="2557549" y="1654482"/>
            <a:ext cx="152172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40" name="Connecteur droit 39"/>
          <p:cNvSpPr/>
          <p:nvPr/>
        </p:nvSpPr>
        <p:spPr>
          <a:xfrm>
            <a:off x="2633635" y="1654482"/>
            <a:ext cx="2285858" cy="3429147"/>
          </a:xfrm>
          <a:prstGeom prst="line">
            <a:avLst/>
          </a:prstGeom>
          <a:noFill/>
          <a:ln w="19080">
            <a:solidFill>
              <a:srgbClr val="F2AA68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41" name="Connecteur droit 40"/>
          <p:cNvSpPr/>
          <p:nvPr/>
        </p:nvSpPr>
        <p:spPr>
          <a:xfrm>
            <a:off x="2633962" y="2797531"/>
            <a:ext cx="3048028" cy="0"/>
          </a:xfrm>
          <a:prstGeom prst="line">
            <a:avLst/>
          </a:prstGeom>
          <a:noFill/>
          <a:ln w="19080">
            <a:solidFill>
              <a:srgbClr val="F2AA68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42" name="Connecteur droit 41"/>
          <p:cNvSpPr/>
          <p:nvPr/>
        </p:nvSpPr>
        <p:spPr>
          <a:xfrm flipV="1">
            <a:off x="4157976" y="2035607"/>
            <a:ext cx="0" cy="3048022"/>
          </a:xfrm>
          <a:prstGeom prst="line">
            <a:avLst/>
          </a:prstGeom>
          <a:noFill/>
          <a:ln w="19080">
            <a:solidFill>
              <a:srgbClr val="F2AA68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43" name="Connecteur droit 42"/>
          <p:cNvSpPr/>
          <p:nvPr/>
        </p:nvSpPr>
        <p:spPr>
          <a:xfrm>
            <a:off x="2633962" y="2797205"/>
            <a:ext cx="762170" cy="0"/>
          </a:xfrm>
          <a:prstGeom prst="line">
            <a:avLst/>
          </a:prstGeom>
          <a:noFill/>
          <a:ln w="38160">
            <a:solidFill>
              <a:srgbClr val="602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44" name="Connecteur droit 43"/>
          <p:cNvSpPr/>
          <p:nvPr/>
        </p:nvSpPr>
        <p:spPr>
          <a:xfrm flipH="1" flipV="1">
            <a:off x="3395806" y="2797205"/>
            <a:ext cx="762170" cy="1143049"/>
          </a:xfrm>
          <a:prstGeom prst="line">
            <a:avLst/>
          </a:prstGeom>
          <a:noFill/>
          <a:ln w="38160">
            <a:solidFill>
              <a:srgbClr val="602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45" name="Connecteur droit 44"/>
          <p:cNvSpPr/>
          <p:nvPr/>
        </p:nvSpPr>
        <p:spPr>
          <a:xfrm flipV="1">
            <a:off x="4157976" y="3940254"/>
            <a:ext cx="0" cy="1143049"/>
          </a:xfrm>
          <a:prstGeom prst="line">
            <a:avLst/>
          </a:prstGeom>
          <a:noFill/>
          <a:ln w="38160">
            <a:solidFill>
              <a:srgbClr val="602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46" name="Forme libre 45"/>
          <p:cNvSpPr/>
          <p:nvPr/>
        </p:nvSpPr>
        <p:spPr>
          <a:xfrm>
            <a:off x="2253203" y="5007535"/>
            <a:ext cx="380759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>
              <a:spcBef>
                <a:spcPts val="1019"/>
              </a:spcBef>
            </a:pPr>
            <a:r>
              <a:rPr lang="fr-FR">
                <a:latin typeface="Albany AMT" pitchFamily="18"/>
                <a:ea typeface="宋体" pitchFamily="2"/>
                <a:cs typeface="Lohit Hindi" pitchFamily="2"/>
              </a:rPr>
              <a:t>0</a:t>
            </a:r>
          </a:p>
        </p:txBody>
      </p:sp>
      <p:sp>
        <p:nvSpPr>
          <p:cNvPr id="47" name="Connecteur droit 46"/>
          <p:cNvSpPr/>
          <p:nvPr/>
        </p:nvSpPr>
        <p:spPr>
          <a:xfrm flipV="1">
            <a:off x="2625145" y="1316466"/>
            <a:ext cx="0" cy="3810272"/>
          </a:xfrm>
          <a:prstGeom prst="line">
            <a:avLst/>
          </a:prstGeom>
          <a:noFill/>
          <a:ln w="1584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782895" y="2558144"/>
            <a:ext cx="1299021" cy="3847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75000"/>
              <a:buFont typeface="StarSymbol"/>
              <a:buChar char="–"/>
            </a:lvl2pPr>
            <a:lvl3pPr lvl="2">
              <a:buSzPct val="45000"/>
              <a:buFont typeface="StarSymbol"/>
              <a:buChar char="●"/>
            </a:lvl3pPr>
            <a:lvl4pPr lvl="3">
              <a:buSzPct val="75000"/>
              <a:buFont typeface="StarSymbol"/>
              <a:buChar char="–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632"/>
              </a:spcBef>
              <a:buNone/>
              <a:tabLst>
                <a:tab pos="207363" algn="l"/>
                <a:tab pos="1036815" algn="l"/>
                <a:tab pos="1866268" algn="l"/>
                <a:tab pos="2695720" algn="l"/>
                <a:tab pos="3525172" algn="l"/>
                <a:tab pos="4354624" algn="l"/>
                <a:tab pos="5184077" algn="l"/>
                <a:tab pos="6013529" algn="l"/>
                <a:tab pos="6842980" algn="l"/>
                <a:tab pos="7672433" algn="l"/>
              </a:tabLst>
            </a:pPr>
            <a:r>
              <a:rPr lang="fr-FR" sz="2500" i="1" dirty="0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2200" b="1" baseline="-25000" dirty="0">
                <a:latin typeface="Times New Roman" pitchFamily="18"/>
                <a:ea typeface="宋体" pitchFamily="2"/>
                <a:cs typeface="Lohit Hindi" pitchFamily="2"/>
              </a:rPr>
              <a:t>2</a:t>
            </a:r>
            <a:r>
              <a:rPr lang="fr-FR" sz="2500" dirty="0">
                <a:latin typeface="Arial" pitchFamily="34"/>
                <a:ea typeface="宋体" pitchFamily="2"/>
                <a:cs typeface="Lohit Hindi" pitchFamily="2"/>
              </a:rPr>
              <a:t> </a:t>
            </a:r>
            <a:r>
              <a:rPr lang="fr-FR" sz="2500" dirty="0">
                <a:latin typeface="Symbol" pitchFamily="18"/>
                <a:ea typeface="宋体" pitchFamily="2"/>
                <a:cs typeface="Lohit Hindi" pitchFamily="2"/>
              </a:rPr>
              <a:t>=</a:t>
            </a:r>
            <a:r>
              <a:rPr lang="fr-FR" sz="2500" dirty="0">
                <a:latin typeface="Times New Roman" pitchFamily="18"/>
                <a:ea typeface="宋体" pitchFamily="2"/>
                <a:cs typeface="Lohit Hindi" pitchFamily="2"/>
              </a:rPr>
              <a:t> 6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675886" y="4180294"/>
            <a:ext cx="2116378" cy="3847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75000"/>
              <a:buFont typeface="StarSymbol"/>
              <a:buChar char="–"/>
            </a:lvl2pPr>
            <a:lvl3pPr lvl="2">
              <a:buSzPct val="45000"/>
              <a:buFont typeface="StarSymbol"/>
              <a:buChar char="●"/>
            </a:lvl3pPr>
            <a:lvl4pPr lvl="3">
              <a:buSzPct val="75000"/>
              <a:buFont typeface="StarSymbol"/>
              <a:buChar char="–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632"/>
              </a:spcBef>
              <a:buNone/>
            </a:pPr>
            <a:r>
              <a:rPr lang="fr-FR" sz="2500" dirty="0">
                <a:latin typeface="Times New Roman" pitchFamily="18"/>
                <a:ea typeface="宋体" pitchFamily="2"/>
                <a:cs typeface="Lohit Hindi" pitchFamily="2"/>
              </a:rPr>
              <a:t>3 </a:t>
            </a:r>
            <a:r>
              <a:rPr lang="fr-FR" sz="2500" i="1" dirty="0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2500" baseline="-25000" dirty="0">
                <a:latin typeface="Times New Roman" pitchFamily="18"/>
                <a:ea typeface="宋体" pitchFamily="2"/>
                <a:cs typeface="Lohit Hindi" pitchFamily="2"/>
              </a:rPr>
              <a:t>1</a:t>
            </a:r>
            <a:r>
              <a:rPr lang="fr-FR" sz="2500" dirty="0">
                <a:latin typeface="Times New Roman" pitchFamily="18"/>
                <a:ea typeface="宋体" pitchFamily="2"/>
                <a:cs typeface="Lohit Hindi" pitchFamily="2"/>
              </a:rPr>
              <a:t> </a:t>
            </a:r>
            <a:r>
              <a:rPr lang="fr-FR" sz="2500" dirty="0">
                <a:latin typeface="Arial" pitchFamily="34"/>
                <a:ea typeface="宋体" pitchFamily="2"/>
                <a:cs typeface="Lohit Hindi" pitchFamily="2"/>
              </a:rPr>
              <a:t>+</a:t>
            </a:r>
            <a:r>
              <a:rPr lang="fr-FR" sz="2500" dirty="0">
                <a:latin typeface="Times New Roman" pitchFamily="18"/>
                <a:ea typeface="宋体" pitchFamily="2"/>
                <a:cs typeface="Lohit Hindi" pitchFamily="2"/>
              </a:rPr>
              <a:t> 2 </a:t>
            </a:r>
            <a:r>
              <a:rPr lang="fr-FR" sz="2500" i="1" dirty="0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2200" b="1" baseline="-25000" dirty="0">
                <a:latin typeface="Times New Roman" pitchFamily="18"/>
                <a:ea typeface="宋体" pitchFamily="2"/>
                <a:cs typeface="Lohit Hindi" pitchFamily="2"/>
              </a:rPr>
              <a:t>2</a:t>
            </a:r>
            <a:r>
              <a:rPr lang="fr-FR" sz="2500" dirty="0">
                <a:latin typeface="Times New Roman" pitchFamily="18"/>
                <a:ea typeface="宋体" pitchFamily="2"/>
                <a:cs typeface="Lohit Hindi" pitchFamily="2"/>
              </a:rPr>
              <a:t> </a:t>
            </a:r>
            <a:r>
              <a:rPr lang="fr-FR" sz="2500" dirty="0">
                <a:latin typeface="Symbol" pitchFamily="18"/>
                <a:ea typeface="宋体" pitchFamily="2"/>
                <a:cs typeface="Lohit Hindi" pitchFamily="2"/>
              </a:rPr>
              <a:t>=</a:t>
            </a:r>
            <a:r>
              <a:rPr lang="fr-FR" sz="2500" dirty="0">
                <a:latin typeface="Times New Roman" pitchFamily="18"/>
                <a:ea typeface="宋体" pitchFamily="2"/>
                <a:cs typeface="Lohit Hindi" pitchFamily="2"/>
              </a:rPr>
              <a:t> 18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991108" y="1654482"/>
            <a:ext cx="1299021" cy="3847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75000"/>
              <a:buFont typeface="StarSymbol"/>
              <a:buChar char="–"/>
            </a:lvl2pPr>
            <a:lvl3pPr lvl="2">
              <a:buSzPct val="45000"/>
              <a:buFont typeface="StarSymbol"/>
              <a:buChar char="●"/>
            </a:lvl3pPr>
            <a:lvl4pPr lvl="3">
              <a:buSzPct val="75000"/>
              <a:buFont typeface="StarSymbol"/>
              <a:buChar char="–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632"/>
              </a:spcBef>
              <a:buNone/>
              <a:tabLst>
                <a:tab pos="207363" algn="l"/>
                <a:tab pos="1036815" algn="l"/>
                <a:tab pos="1866268" algn="l"/>
                <a:tab pos="2695720" algn="l"/>
                <a:tab pos="3525172" algn="l"/>
                <a:tab pos="4354624" algn="l"/>
                <a:tab pos="5184077" algn="l"/>
                <a:tab pos="6013529" algn="l"/>
                <a:tab pos="6842980" algn="l"/>
                <a:tab pos="7672433" algn="l"/>
              </a:tabLst>
            </a:pPr>
            <a:r>
              <a:rPr lang="fr-FR" sz="2500" i="1" dirty="0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2200" b="1" baseline="-25000" dirty="0">
                <a:latin typeface="Times New Roman" pitchFamily="18"/>
                <a:ea typeface="宋体" pitchFamily="2"/>
                <a:cs typeface="Lohit Hindi" pitchFamily="2"/>
              </a:rPr>
              <a:t>1</a:t>
            </a:r>
            <a:r>
              <a:rPr lang="fr-FR" sz="2500" dirty="0">
                <a:latin typeface="Arial" pitchFamily="34"/>
                <a:ea typeface="宋体" pitchFamily="2"/>
                <a:cs typeface="Lohit Hindi" pitchFamily="2"/>
              </a:rPr>
              <a:t> </a:t>
            </a:r>
            <a:r>
              <a:rPr lang="fr-FR" sz="2500" dirty="0">
                <a:latin typeface="Symbol" pitchFamily="18"/>
                <a:ea typeface="宋体" pitchFamily="2"/>
                <a:cs typeface="Lohit Hindi" pitchFamily="2"/>
              </a:rPr>
              <a:t>=</a:t>
            </a:r>
            <a:r>
              <a:rPr lang="fr-FR" sz="2500" dirty="0">
                <a:latin typeface="Times New Roman" pitchFamily="18"/>
                <a:ea typeface="宋体" pitchFamily="2"/>
                <a:cs typeface="Lohit Hindi" pitchFamily="2"/>
              </a:rPr>
              <a:t> 4</a:t>
            </a:r>
          </a:p>
        </p:txBody>
      </p:sp>
      <p:sp>
        <p:nvSpPr>
          <p:cNvPr id="51" name="Forme libre 50"/>
          <p:cNvSpPr/>
          <p:nvPr/>
        </p:nvSpPr>
        <p:spPr>
          <a:xfrm>
            <a:off x="2100704" y="4017001"/>
            <a:ext cx="1751946" cy="106630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66" h="3266" fill="none">
                <a:moveTo>
                  <a:pt x="0" y="0"/>
                </a:moveTo>
                <a:lnTo>
                  <a:pt x="5366" y="3266"/>
                </a:lnTo>
              </a:path>
            </a:pathLst>
          </a:custGeom>
          <a:noFill/>
          <a:ln w="38160">
            <a:solidFill>
              <a:srgbClr val="336699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52" name="Forme libre 51"/>
          <p:cNvSpPr/>
          <p:nvPr/>
        </p:nvSpPr>
        <p:spPr>
          <a:xfrm>
            <a:off x="2100704" y="3255077"/>
            <a:ext cx="3123462" cy="19049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566" h="5834" fill="none">
                <a:moveTo>
                  <a:pt x="0" y="0"/>
                </a:moveTo>
                <a:lnTo>
                  <a:pt x="9566" y="5834"/>
                </a:lnTo>
              </a:path>
            </a:pathLst>
          </a:custGeom>
          <a:noFill/>
          <a:ln w="38160">
            <a:solidFill>
              <a:srgbClr val="336699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53" name="Forme libre 52"/>
          <p:cNvSpPr/>
          <p:nvPr/>
        </p:nvSpPr>
        <p:spPr>
          <a:xfrm>
            <a:off x="2024617" y="1959513"/>
            <a:ext cx="2361945" cy="14474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34" h="4433" fill="none">
                <a:moveTo>
                  <a:pt x="0" y="0"/>
                </a:moveTo>
                <a:lnTo>
                  <a:pt x="7234" y="4433"/>
                </a:lnTo>
              </a:path>
            </a:pathLst>
          </a:custGeom>
          <a:noFill/>
          <a:ln w="38160">
            <a:solidFill>
              <a:srgbClr val="336699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86363" y="1533105"/>
            <a:ext cx="1926652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75000"/>
              <a:buFont typeface="StarSymbol"/>
              <a:buChar char="–"/>
            </a:lvl2pPr>
            <a:lvl3pPr lvl="2">
              <a:buSzPct val="45000"/>
              <a:buFont typeface="StarSymbol"/>
              <a:buChar char="●"/>
            </a:lvl3pPr>
            <a:lvl4pPr lvl="3">
              <a:buSzPct val="75000"/>
              <a:buFont typeface="StarSymbol"/>
              <a:buChar char="–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632"/>
              </a:spcBef>
              <a:buNone/>
            </a:pPr>
            <a:r>
              <a:rPr lang="fr-FR" sz="2400" dirty="0">
                <a:latin typeface="Times New Roman" pitchFamily="18"/>
                <a:ea typeface="宋体" pitchFamily="2"/>
                <a:cs typeface="Lohit Hindi" pitchFamily="2"/>
              </a:rPr>
              <a:t>36 = 3 </a:t>
            </a:r>
            <a:r>
              <a:rPr lang="fr-FR" sz="2400" i="1" dirty="0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2400" baseline="-25000" dirty="0">
                <a:latin typeface="Times New Roman" pitchFamily="18"/>
                <a:ea typeface="宋体" pitchFamily="2"/>
                <a:cs typeface="Lohit Hindi" pitchFamily="2"/>
              </a:rPr>
              <a:t>1</a:t>
            </a:r>
            <a:r>
              <a:rPr lang="fr-FR" sz="2400" dirty="0">
                <a:latin typeface="Times New Roman" pitchFamily="18"/>
                <a:ea typeface="宋体" pitchFamily="2"/>
                <a:cs typeface="Lohit Hindi" pitchFamily="2"/>
              </a:rPr>
              <a:t> + 5 </a:t>
            </a:r>
            <a:r>
              <a:rPr lang="fr-FR" sz="2400" i="1" dirty="0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2400" baseline="-25000" dirty="0">
                <a:latin typeface="Times New Roman" pitchFamily="18"/>
                <a:ea typeface="宋体" pitchFamily="2"/>
                <a:cs typeface="Lohit Hindi" pitchFamily="2"/>
              </a:rPr>
              <a:t>2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86363" y="2828670"/>
            <a:ext cx="1926652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75000"/>
              <a:buFont typeface="StarSymbol"/>
              <a:buChar char="–"/>
            </a:lvl2pPr>
            <a:lvl3pPr lvl="2">
              <a:buSzPct val="45000"/>
              <a:buFont typeface="StarSymbol"/>
              <a:buChar char="●"/>
            </a:lvl3pPr>
            <a:lvl4pPr lvl="3">
              <a:buSzPct val="75000"/>
              <a:buFont typeface="StarSymbol"/>
              <a:buChar char="–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632"/>
              </a:spcBef>
              <a:buNone/>
            </a:pPr>
            <a:r>
              <a:rPr lang="fr-FR" sz="2400" dirty="0">
                <a:latin typeface="Times New Roman" pitchFamily="18"/>
                <a:ea typeface="宋体" pitchFamily="2"/>
                <a:cs typeface="Lohit Hindi" pitchFamily="2"/>
              </a:rPr>
              <a:t>20 = 3 </a:t>
            </a:r>
            <a:r>
              <a:rPr lang="fr-FR" sz="2400" i="1" dirty="0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2400" baseline="-25000" dirty="0">
                <a:latin typeface="Times New Roman" pitchFamily="18"/>
                <a:ea typeface="宋体" pitchFamily="2"/>
                <a:cs typeface="Lohit Hindi" pitchFamily="2"/>
              </a:rPr>
              <a:t>1</a:t>
            </a:r>
            <a:r>
              <a:rPr lang="fr-FR" sz="2400" dirty="0">
                <a:latin typeface="Times New Roman" pitchFamily="18"/>
                <a:ea typeface="宋体" pitchFamily="2"/>
                <a:cs typeface="Lohit Hindi" pitchFamily="2"/>
              </a:rPr>
              <a:t> </a:t>
            </a:r>
            <a:r>
              <a:rPr lang="fr-FR" sz="2400" dirty="0">
                <a:latin typeface="Arial" pitchFamily="34"/>
                <a:ea typeface="宋体" pitchFamily="2"/>
                <a:cs typeface="Lohit Hindi" pitchFamily="2"/>
              </a:rPr>
              <a:t>+</a:t>
            </a:r>
            <a:r>
              <a:rPr lang="fr-FR" sz="2400" dirty="0">
                <a:latin typeface="Times New Roman" pitchFamily="18"/>
                <a:ea typeface="宋体" pitchFamily="2"/>
                <a:cs typeface="Lohit Hindi" pitchFamily="2"/>
              </a:rPr>
              <a:t> 5 </a:t>
            </a:r>
            <a:r>
              <a:rPr lang="fr-FR" sz="2400" i="1" dirty="0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2400" baseline="-25000" dirty="0">
                <a:latin typeface="Times New Roman" pitchFamily="18"/>
                <a:ea typeface="宋体" pitchFamily="2"/>
                <a:cs typeface="Lohit Hindi" pitchFamily="2"/>
              </a:rPr>
              <a:t>2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86363" y="3884521"/>
            <a:ext cx="1926652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75000"/>
              <a:buFont typeface="StarSymbol"/>
              <a:buChar char="–"/>
            </a:lvl2pPr>
            <a:lvl3pPr lvl="2">
              <a:buSzPct val="45000"/>
              <a:buFont typeface="StarSymbol"/>
              <a:buChar char="●"/>
            </a:lvl3pPr>
            <a:lvl4pPr lvl="3">
              <a:buSzPct val="75000"/>
              <a:buFont typeface="StarSymbol"/>
              <a:buChar char="–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632"/>
              </a:spcBef>
              <a:buNone/>
            </a:pPr>
            <a:r>
              <a:rPr lang="fr-FR" sz="2400" dirty="0">
                <a:latin typeface="Times New Roman" pitchFamily="18"/>
                <a:ea typeface="宋体" pitchFamily="2"/>
                <a:cs typeface="Lohit Hindi" pitchFamily="2"/>
              </a:rPr>
              <a:t>10 = 3 </a:t>
            </a:r>
            <a:r>
              <a:rPr lang="fr-FR" sz="2400" i="1" dirty="0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2400" baseline="-25000" dirty="0">
                <a:latin typeface="Times New Roman" pitchFamily="18"/>
                <a:ea typeface="宋体" pitchFamily="2"/>
                <a:cs typeface="Lohit Hindi" pitchFamily="2"/>
              </a:rPr>
              <a:t>1</a:t>
            </a:r>
            <a:r>
              <a:rPr lang="fr-FR" sz="2400" dirty="0">
                <a:latin typeface="Times New Roman" pitchFamily="18"/>
                <a:ea typeface="宋体" pitchFamily="2"/>
                <a:cs typeface="Lohit Hindi" pitchFamily="2"/>
              </a:rPr>
              <a:t> </a:t>
            </a:r>
            <a:r>
              <a:rPr lang="fr-FR" sz="2400" dirty="0">
                <a:latin typeface="Arial" pitchFamily="34"/>
                <a:ea typeface="宋体" pitchFamily="2"/>
                <a:cs typeface="Lohit Hindi" pitchFamily="2"/>
              </a:rPr>
              <a:t>+</a:t>
            </a:r>
            <a:r>
              <a:rPr lang="fr-FR" sz="2400" dirty="0">
                <a:latin typeface="Times New Roman" pitchFamily="18"/>
                <a:ea typeface="宋体" pitchFamily="2"/>
                <a:cs typeface="Lohit Hindi" pitchFamily="2"/>
              </a:rPr>
              <a:t> 5 </a:t>
            </a:r>
            <a:r>
              <a:rPr lang="fr-FR" sz="2400" i="1" dirty="0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2400" baseline="-25000" dirty="0">
                <a:latin typeface="Times New Roman" pitchFamily="18"/>
                <a:ea typeface="宋体" pitchFamily="2"/>
                <a:cs typeface="Lohit Hindi" pitchFamily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61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Quadratic Programing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Term to minimize = quadratic form</a:t>
            </a:r>
          </a:p>
          <a:p>
            <a:pPr lvl="1" rtl="0" hangingPunct="0">
              <a:buNone/>
            </a:pPr>
            <a:endParaRPr lang="en-US" noProof="0" dirty="0" smtClean="0"/>
          </a:p>
          <a:p>
            <a:pPr lvl="1" rtl="0" hangingPunct="0">
              <a:buNone/>
            </a:pPr>
            <a:endParaRPr lang="en-US" noProof="0" dirty="0" smtClean="0"/>
          </a:p>
          <a:p>
            <a:pPr lvl="1" rtl="0" hangingPunct="0">
              <a:buNone/>
            </a:pPr>
            <a:endParaRPr lang="en-US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Iterative solver </a:t>
            </a:r>
          </a:p>
          <a:p>
            <a:pPr lvl="1" rtl="0" hangingPunct="0"/>
            <a:r>
              <a:rPr lang="en-US" noProof="0" dirty="0" smtClean="0"/>
              <a:t>Classical least squares solver </a:t>
            </a:r>
          </a:p>
          <a:p>
            <a:pPr lvl="2"/>
            <a:r>
              <a:rPr lang="en-US" dirty="0" smtClean="0"/>
              <a:t>Langrage multiplier for equalities</a:t>
            </a:r>
            <a:endParaRPr lang="en-US" noProof="0" dirty="0" smtClean="0"/>
          </a:p>
          <a:p>
            <a:pPr lvl="1" rtl="0" hangingPunct="0"/>
            <a:r>
              <a:rPr lang="en-US" noProof="0" dirty="0" smtClean="0"/>
              <a:t>If </a:t>
            </a:r>
            <a:r>
              <a:rPr lang="en-US" dirty="0" smtClean="0"/>
              <a:t>some inequalities are not fulfilled  </a:t>
            </a:r>
            <a:endParaRPr lang="en-US" noProof="0" dirty="0" smtClean="0"/>
          </a:p>
          <a:p>
            <a:pPr lvl="2" rtl="0" hangingPunct="0"/>
            <a:r>
              <a:rPr lang="en-US" noProof="0" dirty="0" smtClean="0"/>
              <a:t>Take one and transform it into an equality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Unique solution if it exists</a:t>
            </a:r>
          </a:p>
          <a:p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3024259" y="1842197"/>
                <a:ext cx="3202563" cy="1520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func>
                              <m:funcPr>
                                <m:ctrlPr>
                                  <a:rPr lang="fr-FR" sz="2400" b="1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fr-FR" sz="2400" b="1" i="1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40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fr-FR" sz="2400" b="1" i="1">
                                        <a:latin typeface="Cambria Math"/>
                                      </a:rPr>
                                      <m:t>𝒗</m:t>
                                    </m:r>
                                  </m:lim>
                                </m:limLow>
                              </m:fName>
                              <m:e>
                                <m:sSup>
                                  <m:sSupPr>
                                    <m:ctrlPr>
                                      <a:rPr lang="fr-FR" sz="24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1" i="1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fr-FR" sz="240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fr-FR" sz="24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fr-FR" sz="240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r>
                                  <a:rPr lang="fr-FR" sz="2400" b="1" i="1">
                                    <a:latin typeface="Cambria Math"/>
                                  </a:rPr>
                                  <m:t>𝒗</m:t>
                                </m:r>
                              </m:e>
                            </m:func>
                            <m:r>
                              <a:rPr lang="fr-FR" sz="2400" b="0" i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2400" b="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latin typeface="Cambria Math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fr-FR" sz="240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fr-FR" sz="2400" b="1" i="1">
                                <a:latin typeface="Cambria Math"/>
                              </a:rPr>
                              <m:t>𝒗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subject</m:t>
                            </m:r>
                            <m:r>
                              <a:rPr lang="fr-FR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to</m:t>
                            </m:r>
                            <m:r>
                              <a:rPr lang="fr-FR" sz="2400" b="1" i="1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fr-FR" sz="24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fr-FR" sz="2400" b="1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fr-FR" sz="2400" b="1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2400" b="1" i="1"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r>
                                        <a:rPr lang="fr-FR" sz="2400" b="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fr-FR" sz="2400" b="0" i="1"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fr-FR" sz="2400" b="0" i="0">
                                          <a:latin typeface="Cambria Math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fr-FR" sz="2400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2400" b="1" i="1"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r>
                                        <a:rPr lang="fr-FR" sz="2400" b="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fr-FR" sz="2400" b="0" i="1"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fr-FR" sz="2400" b="0" i="0">
                                          <a:latin typeface="Cambria Math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fr-FR" sz="2400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fr-FR" sz="24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259" y="1842197"/>
                <a:ext cx="3202563" cy="15209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4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Fitting with Rational Functions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to BRDF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ChangeAspect="1"/>
              </p:cNvSpPr>
              <p:nvPr/>
            </p:nvSpPr>
            <p:spPr>
              <a:xfrm>
                <a:off x="255434" y="4762161"/>
                <a:ext cx="8633133" cy="1252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fr-FR" sz="32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fr-FR" sz="32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r>
                        <a:rPr lang="fr-FR" sz="3200" b="0" i="1" smtClean="0">
                          <a:latin typeface="Cambria Math"/>
                          <a:ea typeface="Cambria Math"/>
                        </a:rPr>
                        <m:t>)≈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3200" b="0" i="0" smtClean="0">
                              <a:latin typeface="Cambria Math"/>
                              <a:ea typeface="Cambria Math"/>
                            </a:rPr>
                            <m:t>r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fr-FR" sz="3200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FR" sz="32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r>
                        <a:rPr lang="fr-FR" sz="3200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fr-FR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32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fr-FR" sz="32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fr-FR" sz="3200" i="1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fr-FR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32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fr-FR" sz="3200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r>
                        <a:rPr lang="fr-FR" sz="320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3200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dirty="0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3200" i="1" dirty="0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3200" b="0" i="1" dirty="0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fr-FR" sz="3200" b="0" i="1" dirty="0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3200" b="0" i="1" dirty="0" smtClean="0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32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0" i="1" dirty="0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3200" b="0" i="1" dirty="0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32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0" i="1" dirty="0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FR" sz="3200" b="0" i="1" dirty="0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/>
                                      <a:ea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fr-FR" sz="3200" b="0" i="1" dirty="0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sz="3200" i="1" dirty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3200" i="1" dirty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32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0" i="1" dirty="0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sz="3200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32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 dirty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FR" sz="3200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/>
                                      <a:ea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fr-FR" sz="3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34" y="4762161"/>
                <a:ext cx="8633133" cy="12520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91" y="1251313"/>
            <a:ext cx="5134069" cy="321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96866" y="6024250"/>
            <a:ext cx="345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[</a:t>
            </a:r>
            <a:r>
              <a:rPr lang="fr-FR" dirty="0" err="1" smtClean="0"/>
              <a:t>Pacanowski</a:t>
            </a:r>
            <a:r>
              <a:rPr lang="fr-FR" dirty="0" smtClean="0"/>
              <a:t> et al., TVCG 2012]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5" y="1797268"/>
            <a:ext cx="3084716" cy="31817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72353" y="4635060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MERL MIT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4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approximation and analysis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Data from real measurements</a:t>
            </a:r>
          </a:p>
          <a:p>
            <a:pPr lvl="1"/>
            <a:r>
              <a:rPr lang="en-US" noProof="0" dirty="0" smtClean="0"/>
              <a:t>How to use them in simulation / rendering ?</a:t>
            </a:r>
          </a:p>
          <a:p>
            <a:pPr lvl="1"/>
            <a:r>
              <a:rPr lang="en-US" noProof="0" dirty="0" smtClean="0"/>
              <a:t>How to study the general behavior ?</a:t>
            </a:r>
          </a:p>
          <a:p>
            <a:pPr lvl="2"/>
            <a:r>
              <a:rPr lang="en-US" noProof="0" dirty="0" smtClean="0"/>
              <a:t>Ex: data </a:t>
            </a:r>
            <a:r>
              <a:rPr lang="en-US" dirty="0" smtClean="0"/>
              <a:t>extrapolation in statistics  </a:t>
            </a:r>
            <a:endParaRPr lang="en-US" noProof="0" dirty="0" smtClean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894965"/>
              </p:ext>
            </p:extLst>
          </p:nvPr>
        </p:nvGraphicFramePr>
        <p:xfrm>
          <a:off x="2286000" y="35244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e 4"/>
          <p:cNvSpPr/>
          <p:nvPr/>
        </p:nvSpPr>
        <p:spPr bwMode="auto">
          <a:xfrm>
            <a:off x="4660132" y="5664758"/>
            <a:ext cx="90435" cy="10048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Rational Polynomial vs Polynomial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fr-FR" dirty="0" err="1" smtClean="0"/>
              <a:t>Faster</a:t>
            </a:r>
            <a:r>
              <a:rPr lang="fr-FR" dirty="0" smtClean="0"/>
              <a:t> approximation of </a:t>
            </a:r>
            <a:r>
              <a:rPr lang="fr-FR" dirty="0" err="1" smtClean="0"/>
              <a:t>strong</a:t>
            </a:r>
            <a:r>
              <a:rPr lang="fr-FR" dirty="0" smtClean="0"/>
              <a:t> variations</a:t>
            </a:r>
          </a:p>
        </p:txBody>
      </p:sp>
      <p:pic>
        <p:nvPicPr>
          <p:cNvPr id="1100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" y="1988088"/>
            <a:ext cx="4443413" cy="310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1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01" y="2022019"/>
            <a:ext cx="4374631" cy="307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1002084" y="5444359"/>
                <a:ext cx="2536079" cy="40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with 7 parameters</a:t>
                </a:r>
                <a:endParaRPr lang="en-US" dirty="0"/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84" y="5444359"/>
                <a:ext cx="2536079" cy="407163"/>
              </a:xfrm>
              <a:prstGeom prst="rect">
                <a:avLst/>
              </a:prstGeom>
              <a:blipFill rotWithShape="1">
                <a:blip r:embed="rId5"/>
                <a:stretch>
                  <a:fillRect r="-1923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ZoneTexte 59"/>
          <p:cNvSpPr txBox="1"/>
          <p:nvPr/>
        </p:nvSpPr>
        <p:spPr>
          <a:xfrm>
            <a:off x="5079124" y="5463274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Steep function with 7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Approximation with Rational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Specialized linear methods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DCA: Simplex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Improvement by [</a:t>
            </a:r>
            <a:r>
              <a:rPr lang="en-US" dirty="0" err="1" smtClean="0">
                <a:sym typeface="Wingdings" pitchFamily="2" charset="2"/>
              </a:rPr>
              <a:t>Papamarkos</a:t>
            </a:r>
            <a:r>
              <a:rPr lang="en-US" dirty="0" smtClean="0">
                <a:sym typeface="Wingdings" pitchFamily="2" charset="2"/>
              </a:rPr>
              <a:t> 1988]</a:t>
            </a:r>
          </a:p>
          <a:p>
            <a:pPr lvl="1"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 Free-pole solution  </a:t>
            </a:r>
          </a:p>
          <a:p>
            <a:pPr lvl="1"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 Numerical stability</a:t>
            </a:r>
          </a:p>
          <a:p>
            <a:r>
              <a:rPr lang="en-US" dirty="0" smtClean="0">
                <a:sym typeface="Wingdings" pitchFamily="2" charset="2"/>
              </a:rPr>
              <a:t>New method based 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vertical-segment 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	</a:t>
            </a:r>
            <a:r>
              <a:rPr lang="en-US" sz="3600" dirty="0" smtClean="0">
                <a:sym typeface="Wingdings" pitchFamily="2" charset="2"/>
              </a:rPr>
              <a:t>[</a:t>
            </a:r>
            <a:r>
              <a:rPr lang="en-US" sz="2400" dirty="0" err="1" smtClean="0">
                <a:sym typeface="Wingdings" pitchFamily="2" charset="2"/>
              </a:rPr>
              <a:t>Celis</a:t>
            </a:r>
            <a:r>
              <a:rPr lang="en-US" sz="2400" dirty="0" smtClean="0">
                <a:sym typeface="Wingdings" pitchFamily="2" charset="2"/>
              </a:rPr>
              <a:t> et al. 2007</a:t>
            </a:r>
            <a:r>
              <a:rPr lang="en-US" sz="3600" dirty="0" smtClean="0">
                <a:sym typeface="Wingdings" pitchFamily="2" charset="2"/>
              </a:rPr>
              <a:t>]</a:t>
            </a:r>
            <a:endParaRPr lang="en-US" sz="36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Segments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-198782" y="2078967"/>
            <a:ext cx="1546737" cy="12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4442" y="2852304"/>
            <a:ext cx="48049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616500" y="1973444"/>
            <a:ext cx="162863" cy="1628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186565" y="1647682"/>
            <a:ext cx="162863" cy="1628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512326" y="1484783"/>
            <a:ext cx="162863" cy="1628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838106" y="1566223"/>
            <a:ext cx="162863" cy="1628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163850" y="1810563"/>
            <a:ext cx="162863" cy="1628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466914" y="1982926"/>
            <a:ext cx="162863" cy="1628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036997" y="2462086"/>
            <a:ext cx="162863" cy="1628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769961" y="2173067"/>
            <a:ext cx="162863" cy="1628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7"/>
          <p:cNvGrpSpPr/>
          <p:nvPr/>
        </p:nvGrpSpPr>
        <p:grpSpPr>
          <a:xfrm>
            <a:off x="683568" y="1340768"/>
            <a:ext cx="4176464" cy="1512168"/>
            <a:chOff x="683568" y="1340768"/>
            <a:chExt cx="4176464" cy="1512168"/>
          </a:xfrm>
        </p:grpSpPr>
        <p:cxnSp>
          <p:nvCxnSpPr>
            <p:cNvPr id="20" name="Straight Arrow Connector 19"/>
            <p:cNvCxnSpPr>
              <a:cxnSpLocks noChangeAspect="1"/>
            </p:cNvCxnSpPr>
            <p:nvPr/>
          </p:nvCxnSpPr>
          <p:spPr>
            <a:xfrm rot="5400000" flipH="1" flipV="1">
              <a:off x="1782612" y="1897153"/>
              <a:ext cx="969508" cy="75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Dot"/>
              <a:headEnd type="oval" w="sm" len="sm"/>
              <a:tailEnd type="oval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cxnSpLocks noChangeAspect="1"/>
            </p:cNvCxnSpPr>
            <p:nvPr/>
          </p:nvCxnSpPr>
          <p:spPr>
            <a:xfrm flipV="1">
              <a:off x="3563887" y="1700808"/>
              <a:ext cx="1" cy="72008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Dot"/>
              <a:headEnd type="oval" w="sm" len="sm"/>
              <a:tailEnd type="oval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cxnSpLocks noChangeAspect="1"/>
            </p:cNvCxnSpPr>
            <p:nvPr/>
          </p:nvCxnSpPr>
          <p:spPr>
            <a:xfrm flipV="1">
              <a:off x="4139952" y="2204864"/>
              <a:ext cx="0" cy="64807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Dot"/>
              <a:headEnd type="oval" w="sm" len="sm"/>
              <a:tailEnd type="oval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cxnSpLocks noChangeAspect="1"/>
            </p:cNvCxnSpPr>
            <p:nvPr/>
          </p:nvCxnSpPr>
          <p:spPr>
            <a:xfrm flipV="1">
              <a:off x="4860032" y="2132856"/>
              <a:ext cx="0" cy="43204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Dot"/>
              <a:headEnd type="oval" w="sm" len="sm"/>
              <a:tailEnd type="oval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cxnSpLocks noChangeAspect="1"/>
            </p:cNvCxnSpPr>
            <p:nvPr/>
          </p:nvCxnSpPr>
          <p:spPr>
            <a:xfrm flipV="1">
              <a:off x="683568" y="1844824"/>
              <a:ext cx="1" cy="68147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Dot"/>
              <a:headEnd type="oval" w="sm" len="sm"/>
              <a:tailEnd type="oval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cxnSpLocks noChangeAspect="1"/>
            </p:cNvCxnSpPr>
            <p:nvPr/>
          </p:nvCxnSpPr>
          <p:spPr>
            <a:xfrm flipH="1" flipV="1">
              <a:off x="1260386" y="1484784"/>
              <a:ext cx="1" cy="43204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Dot"/>
              <a:headEnd type="oval" w="sm" len="sm"/>
              <a:tailEnd type="oval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cxnSpLocks noChangeAspect="1"/>
            </p:cNvCxnSpPr>
            <p:nvPr/>
          </p:nvCxnSpPr>
          <p:spPr>
            <a:xfrm flipH="1" flipV="1">
              <a:off x="1619672" y="1340768"/>
              <a:ext cx="1" cy="43204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Dot"/>
              <a:headEnd type="oval" w="sm" len="sm"/>
              <a:tailEnd type="oval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cxnSpLocks noChangeAspect="1"/>
            </p:cNvCxnSpPr>
            <p:nvPr/>
          </p:nvCxnSpPr>
          <p:spPr>
            <a:xfrm flipH="1" flipV="1">
              <a:off x="1907704" y="1412776"/>
              <a:ext cx="1" cy="43204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Dot"/>
              <a:headEnd type="oval" w="sm" len="sm"/>
              <a:tailEnd type="oval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4" name="Freeform 33"/>
          <p:cNvSpPr/>
          <p:nvPr/>
        </p:nvSpPr>
        <p:spPr>
          <a:xfrm>
            <a:off x="683568" y="1448780"/>
            <a:ext cx="4320480" cy="1278400"/>
          </a:xfrm>
          <a:custGeom>
            <a:avLst/>
            <a:gdLst>
              <a:gd name="connsiteX0" fmla="*/ 0 w 2806700"/>
              <a:gd name="connsiteY0" fmla="*/ 586317 h 1329267"/>
              <a:gd name="connsiteX1" fmla="*/ 393700 w 2806700"/>
              <a:gd name="connsiteY1" fmla="*/ 192617 h 1329267"/>
              <a:gd name="connsiteX2" fmla="*/ 736600 w 2806700"/>
              <a:gd name="connsiteY2" fmla="*/ 40217 h 1329267"/>
              <a:gd name="connsiteX3" fmla="*/ 1143000 w 2806700"/>
              <a:gd name="connsiteY3" fmla="*/ 433917 h 1329267"/>
              <a:gd name="connsiteX4" fmla="*/ 1917700 w 2806700"/>
              <a:gd name="connsiteY4" fmla="*/ 624417 h 1329267"/>
              <a:gd name="connsiteX5" fmla="*/ 2146300 w 2806700"/>
              <a:gd name="connsiteY5" fmla="*/ 1259417 h 1329267"/>
              <a:gd name="connsiteX6" fmla="*/ 2806700 w 2806700"/>
              <a:gd name="connsiteY6" fmla="*/ 1043517 h 1329267"/>
              <a:gd name="connsiteX0" fmla="*/ 0 w 2806700"/>
              <a:gd name="connsiteY0" fmla="*/ 722758 h 1486374"/>
              <a:gd name="connsiteX1" fmla="*/ 393700 w 2806700"/>
              <a:gd name="connsiteY1" fmla="*/ 329058 h 1486374"/>
              <a:gd name="connsiteX2" fmla="*/ 736600 w 2806700"/>
              <a:gd name="connsiteY2" fmla="*/ 176658 h 1486374"/>
              <a:gd name="connsiteX3" fmla="*/ 1427136 w 2806700"/>
              <a:gd name="connsiteY3" fmla="*/ 1389007 h 1486374"/>
              <a:gd name="connsiteX4" fmla="*/ 1917700 w 2806700"/>
              <a:gd name="connsiteY4" fmla="*/ 760858 h 1486374"/>
              <a:gd name="connsiteX5" fmla="*/ 2146300 w 2806700"/>
              <a:gd name="connsiteY5" fmla="*/ 1395858 h 1486374"/>
              <a:gd name="connsiteX6" fmla="*/ 2806700 w 2806700"/>
              <a:gd name="connsiteY6" fmla="*/ 1179958 h 1486374"/>
              <a:gd name="connsiteX0" fmla="*/ 0 w 2806700"/>
              <a:gd name="connsiteY0" fmla="*/ 644472 h 1387421"/>
              <a:gd name="connsiteX1" fmla="*/ 393700 w 2806700"/>
              <a:gd name="connsiteY1" fmla="*/ 250772 h 1387421"/>
              <a:gd name="connsiteX2" fmla="*/ 736600 w 2806700"/>
              <a:gd name="connsiteY2" fmla="*/ 98372 h 1387421"/>
              <a:gd name="connsiteX3" fmla="*/ 1379564 w 2806700"/>
              <a:gd name="connsiteY3" fmla="*/ 841007 h 1387421"/>
              <a:gd name="connsiteX4" fmla="*/ 1917700 w 2806700"/>
              <a:gd name="connsiteY4" fmla="*/ 682572 h 1387421"/>
              <a:gd name="connsiteX5" fmla="*/ 2146300 w 2806700"/>
              <a:gd name="connsiteY5" fmla="*/ 1317572 h 1387421"/>
              <a:gd name="connsiteX6" fmla="*/ 2806700 w 2806700"/>
              <a:gd name="connsiteY6" fmla="*/ 1101672 h 1387421"/>
              <a:gd name="connsiteX0" fmla="*/ 0 w 2806700"/>
              <a:gd name="connsiteY0" fmla="*/ 528120 h 1271070"/>
              <a:gd name="connsiteX1" fmla="*/ 393700 w 2806700"/>
              <a:gd name="connsiteY1" fmla="*/ 134420 h 1271070"/>
              <a:gd name="connsiteX2" fmla="*/ 713568 w 2806700"/>
              <a:gd name="connsiteY2" fmla="*/ 98372 h 1271070"/>
              <a:gd name="connsiteX3" fmla="*/ 1379564 w 2806700"/>
              <a:gd name="connsiteY3" fmla="*/ 724655 h 1271070"/>
              <a:gd name="connsiteX4" fmla="*/ 1917700 w 2806700"/>
              <a:gd name="connsiteY4" fmla="*/ 566220 h 1271070"/>
              <a:gd name="connsiteX5" fmla="*/ 2146300 w 2806700"/>
              <a:gd name="connsiteY5" fmla="*/ 1201220 h 1271070"/>
              <a:gd name="connsiteX6" fmla="*/ 2806700 w 2806700"/>
              <a:gd name="connsiteY6" fmla="*/ 985320 h 1271070"/>
              <a:gd name="connsiteX0" fmla="*/ 0 w 2806700"/>
              <a:gd name="connsiteY0" fmla="*/ 481938 h 1224888"/>
              <a:gd name="connsiteX1" fmla="*/ 380569 w 2806700"/>
              <a:gd name="connsiteY1" fmla="*/ 365331 h 1224888"/>
              <a:gd name="connsiteX2" fmla="*/ 713568 w 2806700"/>
              <a:gd name="connsiteY2" fmla="*/ 52190 h 1224888"/>
              <a:gd name="connsiteX3" fmla="*/ 1379564 w 2806700"/>
              <a:gd name="connsiteY3" fmla="*/ 678473 h 1224888"/>
              <a:gd name="connsiteX4" fmla="*/ 1917700 w 2806700"/>
              <a:gd name="connsiteY4" fmla="*/ 520038 h 1224888"/>
              <a:gd name="connsiteX5" fmla="*/ 2146300 w 2806700"/>
              <a:gd name="connsiteY5" fmla="*/ 1155038 h 1224888"/>
              <a:gd name="connsiteX6" fmla="*/ 2806700 w 2806700"/>
              <a:gd name="connsiteY6" fmla="*/ 939138 h 1224888"/>
              <a:gd name="connsiteX0" fmla="*/ 0 w 2806700"/>
              <a:gd name="connsiteY0" fmla="*/ 529779 h 1272729"/>
              <a:gd name="connsiteX1" fmla="*/ 332998 w 2806700"/>
              <a:gd name="connsiteY1" fmla="*/ 126126 h 1272729"/>
              <a:gd name="connsiteX2" fmla="*/ 713568 w 2806700"/>
              <a:gd name="connsiteY2" fmla="*/ 100031 h 1272729"/>
              <a:gd name="connsiteX3" fmla="*/ 1379564 w 2806700"/>
              <a:gd name="connsiteY3" fmla="*/ 726314 h 1272729"/>
              <a:gd name="connsiteX4" fmla="*/ 1917700 w 2806700"/>
              <a:gd name="connsiteY4" fmla="*/ 567879 h 1272729"/>
              <a:gd name="connsiteX5" fmla="*/ 2146300 w 2806700"/>
              <a:gd name="connsiteY5" fmla="*/ 1202879 h 1272729"/>
              <a:gd name="connsiteX6" fmla="*/ 2806700 w 2806700"/>
              <a:gd name="connsiteY6" fmla="*/ 986979 h 1272729"/>
              <a:gd name="connsiteX0" fmla="*/ 0 w 2854271"/>
              <a:gd name="connsiteY0" fmla="*/ 830695 h 1272729"/>
              <a:gd name="connsiteX1" fmla="*/ 380569 w 2854271"/>
              <a:gd name="connsiteY1" fmla="*/ 126126 h 1272729"/>
              <a:gd name="connsiteX2" fmla="*/ 761139 w 2854271"/>
              <a:gd name="connsiteY2" fmla="*/ 100031 h 1272729"/>
              <a:gd name="connsiteX3" fmla="*/ 1427135 w 2854271"/>
              <a:gd name="connsiteY3" fmla="*/ 726314 h 1272729"/>
              <a:gd name="connsiteX4" fmla="*/ 1965271 w 2854271"/>
              <a:gd name="connsiteY4" fmla="*/ 567879 h 1272729"/>
              <a:gd name="connsiteX5" fmla="*/ 2193871 w 2854271"/>
              <a:gd name="connsiteY5" fmla="*/ 1202879 h 1272729"/>
              <a:gd name="connsiteX6" fmla="*/ 2854271 w 2854271"/>
              <a:gd name="connsiteY6" fmla="*/ 986979 h 1272729"/>
              <a:gd name="connsiteX0" fmla="*/ 0 w 2854271"/>
              <a:gd name="connsiteY0" fmla="*/ 982915 h 1424949"/>
              <a:gd name="connsiteX1" fmla="*/ 380569 w 2854271"/>
              <a:gd name="connsiteY1" fmla="*/ 121777 h 1424949"/>
              <a:gd name="connsiteX2" fmla="*/ 761139 w 2854271"/>
              <a:gd name="connsiteY2" fmla="*/ 252251 h 1424949"/>
              <a:gd name="connsiteX3" fmla="*/ 1427135 w 2854271"/>
              <a:gd name="connsiteY3" fmla="*/ 878534 h 1424949"/>
              <a:gd name="connsiteX4" fmla="*/ 1965271 w 2854271"/>
              <a:gd name="connsiteY4" fmla="*/ 720099 h 1424949"/>
              <a:gd name="connsiteX5" fmla="*/ 2193871 w 2854271"/>
              <a:gd name="connsiteY5" fmla="*/ 1355099 h 1424949"/>
              <a:gd name="connsiteX6" fmla="*/ 2854271 w 2854271"/>
              <a:gd name="connsiteY6" fmla="*/ 1139199 h 1424949"/>
              <a:gd name="connsiteX0" fmla="*/ 0 w 2854271"/>
              <a:gd name="connsiteY0" fmla="*/ 978566 h 1420600"/>
              <a:gd name="connsiteX1" fmla="*/ 380569 w 2854271"/>
              <a:gd name="connsiteY1" fmla="*/ 117428 h 1420600"/>
              <a:gd name="connsiteX2" fmla="*/ 761139 w 2854271"/>
              <a:gd name="connsiteY2" fmla="*/ 273998 h 1420600"/>
              <a:gd name="connsiteX3" fmla="*/ 1427135 w 2854271"/>
              <a:gd name="connsiteY3" fmla="*/ 874185 h 1420600"/>
              <a:gd name="connsiteX4" fmla="*/ 1965271 w 2854271"/>
              <a:gd name="connsiteY4" fmla="*/ 715750 h 1420600"/>
              <a:gd name="connsiteX5" fmla="*/ 2193871 w 2854271"/>
              <a:gd name="connsiteY5" fmla="*/ 1350750 h 1420600"/>
              <a:gd name="connsiteX6" fmla="*/ 2854271 w 2854271"/>
              <a:gd name="connsiteY6" fmla="*/ 1134850 h 1420600"/>
              <a:gd name="connsiteX0" fmla="*/ 0 w 2854271"/>
              <a:gd name="connsiteY0" fmla="*/ 978566 h 1420600"/>
              <a:gd name="connsiteX1" fmla="*/ 380569 w 2854271"/>
              <a:gd name="connsiteY1" fmla="*/ 117428 h 1420600"/>
              <a:gd name="connsiteX2" fmla="*/ 761139 w 2854271"/>
              <a:gd name="connsiteY2" fmla="*/ 273998 h 1420600"/>
              <a:gd name="connsiteX3" fmla="*/ 1331993 w 2854271"/>
              <a:gd name="connsiteY3" fmla="*/ 978566 h 1420600"/>
              <a:gd name="connsiteX4" fmla="*/ 1965271 w 2854271"/>
              <a:gd name="connsiteY4" fmla="*/ 715750 h 1420600"/>
              <a:gd name="connsiteX5" fmla="*/ 2193871 w 2854271"/>
              <a:gd name="connsiteY5" fmla="*/ 1350750 h 1420600"/>
              <a:gd name="connsiteX6" fmla="*/ 2854271 w 2854271"/>
              <a:gd name="connsiteY6" fmla="*/ 1134850 h 1420600"/>
              <a:gd name="connsiteX0" fmla="*/ 0 w 2854271"/>
              <a:gd name="connsiteY0" fmla="*/ 978566 h 1389845"/>
              <a:gd name="connsiteX1" fmla="*/ 380569 w 2854271"/>
              <a:gd name="connsiteY1" fmla="*/ 117428 h 1389845"/>
              <a:gd name="connsiteX2" fmla="*/ 761139 w 2854271"/>
              <a:gd name="connsiteY2" fmla="*/ 273998 h 1389845"/>
              <a:gd name="connsiteX3" fmla="*/ 1331993 w 2854271"/>
              <a:gd name="connsiteY3" fmla="*/ 978566 h 1389845"/>
              <a:gd name="connsiteX4" fmla="*/ 1997990 w 2854271"/>
              <a:gd name="connsiteY4" fmla="*/ 900281 h 1389845"/>
              <a:gd name="connsiteX5" fmla="*/ 2193871 w 2854271"/>
              <a:gd name="connsiteY5" fmla="*/ 1350750 h 1389845"/>
              <a:gd name="connsiteX6" fmla="*/ 2854271 w 2854271"/>
              <a:gd name="connsiteY6" fmla="*/ 1134850 h 138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4271" h="1389845">
                <a:moveTo>
                  <a:pt x="0" y="978566"/>
                </a:moveTo>
                <a:cubicBezTo>
                  <a:pt x="135466" y="827224"/>
                  <a:pt x="253713" y="234856"/>
                  <a:pt x="380569" y="117428"/>
                </a:cubicBezTo>
                <a:cubicBezTo>
                  <a:pt x="507425" y="0"/>
                  <a:pt x="602568" y="130475"/>
                  <a:pt x="761139" y="273998"/>
                </a:cubicBezTo>
                <a:cubicBezTo>
                  <a:pt x="919710" y="417521"/>
                  <a:pt x="1125851" y="874186"/>
                  <a:pt x="1331993" y="978566"/>
                </a:cubicBezTo>
                <a:cubicBezTo>
                  <a:pt x="1538135" y="1082946"/>
                  <a:pt x="1854344" y="838250"/>
                  <a:pt x="1997990" y="900281"/>
                </a:cubicBezTo>
                <a:cubicBezTo>
                  <a:pt x="2141636" y="962312"/>
                  <a:pt x="2051158" y="1311655"/>
                  <a:pt x="2193871" y="1350750"/>
                </a:cubicBezTo>
                <a:cubicBezTo>
                  <a:pt x="2336584" y="1389845"/>
                  <a:pt x="2598154" y="1277725"/>
                  <a:pt x="2854271" y="113485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318356" y="5233886"/>
            <a:ext cx="8507288" cy="976165"/>
          </a:xfr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dirty="0" smtClean="0">
                <a:sym typeface="Wingdings" pitchFamily="2" charset="2"/>
              </a:rPr>
              <a:t>Equivalent to 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convex quadratic </a:t>
            </a:r>
            <a:r>
              <a:rPr lang="en-US" dirty="0" smtClean="0"/>
              <a:t>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>
                <a:spLocks noChangeAspect="1"/>
              </p:cNvSpPr>
              <p:nvPr/>
            </p:nvSpPr>
            <p:spPr>
              <a:xfrm>
                <a:off x="6432751" y="1091598"/>
                <a:ext cx="1702966" cy="642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fr-FR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fr-FR" sz="2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bar>
                          <m:r>
                            <a:rPr lang="fr-FR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fr-FR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ba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751" y="1091598"/>
                <a:ext cx="1702966" cy="6423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>
                <a:spLocks noChangeAspect="1"/>
              </p:cNvSpPr>
              <p:nvPr/>
            </p:nvSpPr>
            <p:spPr>
              <a:xfrm>
                <a:off x="5879715" y="1856806"/>
                <a:ext cx="2809038" cy="886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r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fr-FR" sz="24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400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 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fr-FR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715" y="1856806"/>
                <a:ext cx="2809038" cy="8865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>
                <a:spLocks noChangeAspect="1"/>
              </p:cNvSpPr>
              <p:nvPr/>
            </p:nvSpPr>
            <p:spPr>
              <a:xfrm>
                <a:off x="5295544" y="2612318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44" y="2612318"/>
                <a:ext cx="44242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>
                <a:spLocks noChangeAspect="1"/>
              </p:cNvSpPr>
              <p:nvPr/>
            </p:nvSpPr>
            <p:spPr>
              <a:xfrm>
                <a:off x="1490387" y="4110655"/>
                <a:ext cx="6163226" cy="823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fr-F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fr-FR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bar>
                      <m:barPr>
                        <m:ctrlPr>
                          <a:rPr lang="fr-FR" sz="28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fr-FR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bar>
                    <m:r>
                      <a:rPr lang="fr-F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FR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fr-FR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fr-FR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fr-FR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fr-FR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fr-FR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fr-FR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fr-FR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fr-FR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fr-FR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bar>
                      <m:barPr>
                        <m:pos m:val="top"/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fr-FR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FR" sz="28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fr-F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387" y="4110655"/>
                <a:ext cx="6163226" cy="8239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>
                <a:spLocks noChangeAspect="1"/>
              </p:cNvSpPr>
              <p:nvPr/>
            </p:nvSpPr>
            <p:spPr>
              <a:xfrm>
                <a:off x="33899" y="4177949"/>
                <a:ext cx="9076203" cy="689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fr-F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fr-FR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bar>
                      <m:barPr>
                        <m:ctrlPr>
                          <a:rPr lang="fr-FR" sz="28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fr-FR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bar>
                    <m:sSub>
                      <m:sSubPr>
                        <m:ctrlP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FR" sz="28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fr-F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FR" sz="28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fr-FR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bar>
                      <m:barPr>
                        <m:pos m:val="top"/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fr-FR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bar>
                    <m:sSub>
                      <m:sSubPr>
                        <m:ctrlP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FR" sz="28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FR" sz="28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FR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fr-F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9" y="4177949"/>
                <a:ext cx="9076203" cy="689356"/>
              </a:xfrm>
              <a:prstGeom prst="rect">
                <a:avLst/>
              </a:prstGeom>
              <a:blipFill rotWithShape="1">
                <a:blip r:embed="rId6"/>
                <a:stretch>
                  <a:fillRect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312661" y="3205658"/>
            <a:ext cx="8518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stable rational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build="p"/>
      <p:bldP spid="31" grpId="0"/>
      <p:bldP spid="35" grpId="0"/>
      <p:bldP spid="37" grpId="0"/>
      <p:bldP spid="37" grpId="1"/>
      <p:bldP spid="40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this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Unique solution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if it exists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Pole-free</a:t>
            </a:r>
          </a:p>
          <a:p>
            <a:r>
              <a:rPr lang="en-US" dirty="0" smtClean="0"/>
              <a:t>Limit case = interpolation scheme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Easy integration </a:t>
            </a:r>
            <a:r>
              <a:rPr lang="en-US" dirty="0" smtClean="0"/>
              <a:t>of additional constraints:</a:t>
            </a:r>
          </a:p>
          <a:p>
            <a:pPr lvl="1"/>
            <a:r>
              <a:rPr lang="en-US" dirty="0" smtClean="0"/>
              <a:t>Symmetry</a:t>
            </a:r>
          </a:p>
          <a:p>
            <a:pPr lvl="1"/>
            <a:r>
              <a:rPr lang="en-US" dirty="0" smtClean="0"/>
              <a:t>Positivity</a:t>
            </a:r>
          </a:p>
          <a:p>
            <a:pPr lvl="1"/>
            <a:r>
              <a:rPr lang="en-US" dirty="0" smtClean="0"/>
              <a:t>Monotonicity (positive derivative)</a:t>
            </a:r>
          </a:p>
        </p:txBody>
      </p:sp>
    </p:spTree>
    <p:extLst>
      <p:ext uri="{BB962C8B-B14F-4D97-AF65-F5344CB8AC3E}">
        <p14:creationId xmlns:p14="http://schemas.microsoft.com/office/powerpoint/2010/main" val="15517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314450" y="242311"/>
            <a:ext cx="7372350" cy="53296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Accurate Approximation of BRDF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66453" y="3742809"/>
            <a:ext cx="5225138" cy="26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8095" y="1113171"/>
            <a:ext cx="5225138" cy="26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5939543" y="1394185"/>
            <a:ext cx="1775889" cy="587126"/>
          </a:xfrm>
          <a:prstGeom prst="rect">
            <a:avLst/>
          </a:prstGeom>
          <a:noFill/>
          <a:ln>
            <a:noFill/>
          </a:ln>
        </p:spPr>
        <p:txBody>
          <a:bodyPr vert="horz" wrap="square" lIns="63288" tIns="31644" rIns="63288" bIns="31644" anchorCtr="0" compatLnSpc="1">
            <a:spAutoFit/>
          </a:bodyPr>
          <a:lstStyle/>
          <a:p>
            <a:pPr algn="ctr"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2" algn="l"/>
                <a:tab pos="5144049" algn="l"/>
                <a:tab pos="5787055" algn="l"/>
                <a:tab pos="6430061" algn="l"/>
                <a:tab pos="7073067" algn="l"/>
              </a:tabLst>
            </a:pPr>
            <a:r>
              <a:rPr lang="fr-FR" sz="1700">
                <a:solidFill>
                  <a:srgbClr val="000000"/>
                </a:solidFill>
                <a:latin typeface="Arial" pitchFamily="34"/>
                <a:ea typeface="ヒラギノ明朝 ProN W3" pitchFamily="2"/>
                <a:cs typeface="ヒラギノ明朝 ProN W3" pitchFamily="2"/>
              </a:rPr>
              <a:t>Original Data</a:t>
            </a:r>
          </a:p>
          <a:p>
            <a:pPr algn="ctr"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2" algn="l"/>
                <a:tab pos="5144049" algn="l"/>
                <a:tab pos="5787055" algn="l"/>
                <a:tab pos="6430061" algn="l"/>
                <a:tab pos="7073067" algn="l"/>
              </a:tabLst>
            </a:pPr>
            <a:r>
              <a:rPr lang="fr-FR" sz="1700">
                <a:solidFill>
                  <a:srgbClr val="000000"/>
                </a:solidFill>
                <a:latin typeface="Arial" pitchFamily="34"/>
                <a:ea typeface="ヒラギノ明朝 ProN W3" pitchFamily="2"/>
                <a:cs typeface="ヒラギノ明朝 ProN W3" pitchFamily="2"/>
              </a:rPr>
              <a:t>99 MB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83777" y="4823575"/>
            <a:ext cx="1930567" cy="587126"/>
          </a:xfrm>
          <a:prstGeom prst="rect">
            <a:avLst/>
          </a:prstGeom>
          <a:noFill/>
          <a:ln>
            <a:noFill/>
          </a:ln>
        </p:spPr>
        <p:txBody>
          <a:bodyPr vert="horz" wrap="square" lIns="63288" tIns="31644" rIns="63288" bIns="31644" anchorCtr="0" compatLnSpc="1">
            <a:spAutoFit/>
          </a:bodyPr>
          <a:lstStyle/>
          <a:p>
            <a:pPr algn="ctr"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2" algn="l"/>
                <a:tab pos="5144049" algn="l"/>
                <a:tab pos="5787055" algn="l"/>
                <a:tab pos="6430061" algn="l"/>
                <a:tab pos="7073067" algn="l"/>
              </a:tabLst>
            </a:pPr>
            <a:r>
              <a:rPr lang="fr-FR" sz="1700">
                <a:solidFill>
                  <a:srgbClr val="000000"/>
                </a:solidFill>
                <a:latin typeface="Arial" pitchFamily="34"/>
                <a:ea typeface="ヒラギノ明朝 ProN W3" pitchFamily="2"/>
                <a:cs typeface="ヒラギノ明朝 ProN W3" pitchFamily="2"/>
              </a:rPr>
              <a:t>Approximation</a:t>
            </a:r>
          </a:p>
          <a:p>
            <a:pPr algn="ctr"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2" algn="l"/>
                <a:tab pos="5144049" algn="l"/>
                <a:tab pos="5787055" algn="l"/>
                <a:tab pos="6430061" algn="l"/>
                <a:tab pos="7073067" algn="l"/>
              </a:tabLst>
            </a:pPr>
            <a:r>
              <a:rPr lang="fr-FR" sz="1700">
                <a:solidFill>
                  <a:srgbClr val="000000"/>
                </a:solidFill>
                <a:latin typeface="Arial" pitchFamily="34"/>
                <a:ea typeface="ヒラギノ明朝 ProN W3" pitchFamily="2"/>
                <a:cs typeface="ヒラギノ明朝 ProN W3" pitchFamily="2"/>
              </a:rPr>
              <a:t>1,7 kB</a:t>
            </a:r>
          </a:p>
        </p:txBody>
      </p:sp>
    </p:spTree>
    <p:extLst>
      <p:ext uri="{BB962C8B-B14F-4D97-AF65-F5344CB8AC3E}">
        <p14:creationId xmlns:p14="http://schemas.microsoft.com/office/powerpoint/2010/main" val="40879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5000221" y="748204"/>
            <a:ext cx="4680520" cy="6389009"/>
            <a:chOff x="4475362" y="802751"/>
            <a:chExt cx="4680520" cy="4791757"/>
          </a:xfrm>
        </p:grpSpPr>
        <p:pic>
          <p:nvPicPr>
            <p:cNvPr id="2050" name="Picture 2" descr="http://litstack.com/wp-content/uploads/2013/02/colorful-pile-of-books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5362" y="802751"/>
              <a:ext cx="4680520" cy="4791757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sp>
          <p:nvSpPr>
            <p:cNvPr id="6" name="TextBox 5"/>
            <p:cNvSpPr txBox="1"/>
            <p:nvPr/>
          </p:nvSpPr>
          <p:spPr>
            <a:xfrm rot="197747">
              <a:off x="5524055" y="4152832"/>
              <a:ext cx="1150951" cy="276999"/>
            </a:xfrm>
            <a:prstGeom prst="rect">
              <a:avLst/>
            </a:prstGeom>
            <a:noFill/>
            <a:scene3d>
              <a:camera prst="orthographicFront">
                <a:rot lat="0" lon="18599986" rev="0"/>
              </a:camera>
              <a:lightRig rig="threePt" dir="t"/>
            </a:scene3d>
          </p:spPr>
          <p:txBody>
            <a:bodyPr wrap="none" rtlCol="0">
              <a:spAutoFit/>
              <a:scene3d>
                <a:camera prst="perspectiveLeft">
                  <a:rot lat="0" lon="2400000" rev="0"/>
                </a:camera>
                <a:lightRig rig="threePt" dir="t"/>
              </a:scene3d>
            </a:bodyPr>
            <a:lstStyle/>
            <a:p>
              <a:r>
                <a:rPr lang="fr-FR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Lafortune</a:t>
              </a:r>
              <a:endParaRPr lang="fr-FR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70374" y="3616735"/>
              <a:ext cx="721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Left"/>
                <a:lightRig rig="threePt" dir="t"/>
              </a:scene3d>
            </a:bodyPr>
            <a:lstStyle/>
            <a:p>
              <a:r>
                <a:rPr lang="fr-FR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Ward</a:t>
              </a:r>
              <a:endParaRPr lang="fr-FR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34518" y="1963436"/>
              <a:ext cx="1672253" cy="207749"/>
            </a:xfrm>
            <a:prstGeom prst="rect">
              <a:avLst/>
            </a:prstGeom>
            <a:noFill/>
            <a:scene3d>
              <a:camera prst="perspectiveContrastingRightFacing">
                <a:rot lat="1530000" lon="19025089" rev="233004"/>
              </a:camera>
              <a:lightRig rig="threePt" dir="t"/>
            </a:scene3d>
          </p:spPr>
          <p:txBody>
            <a:bodyPr wrap="none" rtlCol="0">
              <a:spAutoFit/>
              <a:scene3d>
                <a:camera prst="isometricOffAxis1Right">
                  <a:rot lat="1530000" lon="19199999" rev="0"/>
                </a:camera>
                <a:lightRig rig="threePt" dir="t"/>
              </a:scene3d>
            </a:bodyPr>
            <a:lstStyle/>
            <a:p>
              <a:r>
                <a:rPr lang="fr-FR" sz="12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Levenberg</a:t>
              </a:r>
              <a:r>
                <a:rPr lang="fr-FR" sz="12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 </a:t>
              </a:r>
              <a:r>
                <a:rPr lang="fr-FR" sz="12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Marquardt</a:t>
              </a:r>
              <a:endParaRPr lang="fr-FR" sz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79846" y="2807787"/>
              <a:ext cx="620683" cy="230833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none" rtlCol="0">
              <a:spAutoFit/>
              <a:scene3d>
                <a:camera prst="perspectiveLeft"/>
                <a:lightRig rig="threePt" dir="t"/>
              </a:scene3d>
            </a:bodyPr>
            <a:lstStyle/>
            <a:p>
              <a:r>
                <a:rPr lang="fr-FR" sz="1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MERL</a:t>
              </a:r>
              <a:endParaRPr lang="fr-FR" sz="1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0793819">
              <a:off x="5690190" y="2564101"/>
              <a:ext cx="660645" cy="230833"/>
            </a:xfrm>
            <a:prstGeom prst="rect">
              <a:avLst/>
            </a:prstGeom>
            <a:noFill/>
            <a:scene3d>
              <a:camera prst="isometricOffAxis2Right"/>
              <a:lightRig rig="threePt" dir="t"/>
            </a:scene3d>
          </p:spPr>
          <p:txBody>
            <a:bodyPr wrap="none" rtlCol="0">
              <a:spAutoFit/>
              <a:scene3d>
                <a:camera prst="perspectiveLeft"/>
                <a:lightRig rig="threePt" dir="t"/>
              </a:scene3d>
            </a:bodyPr>
            <a:lstStyle/>
            <a:p>
              <a:r>
                <a:rPr lang="fr-FR" sz="1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CUreT</a:t>
              </a:r>
              <a:endParaRPr lang="fr-FR" sz="1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ALTA Library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Open-source C++ Library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For model comparison (fitting &amp; approximation)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Plugin mechanism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Easy to extend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Interaction with BRDF Explorer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Alpha version </a:t>
            </a:r>
            <a:r>
              <a:rPr lang="en-US" sz="1800" dirty="0" smtClean="0">
                <a:hlinkClick r:id="rId4"/>
              </a:rPr>
              <a:t>http://alta.gforge.inria.fr/</a:t>
            </a:r>
            <a:r>
              <a:rPr lang="en-US" sz="18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Open format for data (MERL, ASTM)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Non-linear approximation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Rational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Analytical models of BRDF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Scripting mechanism for automatic fitting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146664" y="6039555"/>
            <a:ext cx="459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[</a:t>
            </a:r>
            <a:r>
              <a:rPr lang="fr-FR" dirty="0" err="1" smtClean="0"/>
              <a:t>Belcour</a:t>
            </a:r>
            <a:r>
              <a:rPr lang="fr-FR" dirty="0" smtClean="0"/>
              <a:t> et al, </a:t>
            </a:r>
            <a:r>
              <a:rPr lang="fr-FR" dirty="0" err="1" smtClean="0"/>
              <a:t>Inria</a:t>
            </a:r>
            <a:r>
              <a:rPr lang="fr-FR" dirty="0" smtClean="0"/>
              <a:t> </a:t>
            </a:r>
            <a:r>
              <a:rPr lang="fr-FR" dirty="0" err="1" smtClean="0"/>
              <a:t>Technical</a:t>
            </a:r>
            <a:r>
              <a:rPr lang="fr-FR" dirty="0" smtClean="0"/>
              <a:t> Report, 2013]</a:t>
            </a:r>
            <a:endParaRPr lang="fr-FR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780213" y="6477000"/>
            <a:ext cx="2073003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/>
              <a:t>Ivo</a:t>
            </a:r>
            <a:r>
              <a:rPr lang="en-US" sz="1400" b="1" dirty="0"/>
              <a:t> </a:t>
            </a:r>
            <a:r>
              <a:rPr lang="en-US" sz="1400" b="1" dirty="0" err="1"/>
              <a:t>Ihrke</a:t>
            </a:r>
            <a:r>
              <a:rPr lang="en-US" sz="1400" b="1" dirty="0"/>
              <a:t> / </a:t>
            </a:r>
            <a:r>
              <a:rPr lang="en-US" sz="1400" b="1" dirty="0" smtClean="0"/>
              <a:t>Winter 2013</a:t>
            </a:r>
          </a:p>
          <a:p>
            <a:endParaRPr lang="en-US" sz="1400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6858000" y="6553200"/>
            <a:ext cx="2286000" cy="304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ook" pitchFamily="34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2412000" y="6477000"/>
            <a:ext cx="4604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“Optimization Techniques in Computer Graphics”</a:t>
            </a:r>
            <a:endParaRPr lang="en-US" sz="1600" dirty="0"/>
          </a:p>
        </p:txBody>
      </p:sp>
      <p:cxnSp>
        <p:nvCxnSpPr>
          <p:cNvPr id="17" name="Straight Connector 11"/>
          <p:cNvCxnSpPr/>
          <p:nvPr/>
        </p:nvCxnSpPr>
        <p:spPr bwMode="auto">
          <a:xfrm>
            <a:off x="152400" y="6477000"/>
            <a:ext cx="8020913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2" descr="http://eg2014.unistra.fr/img/ill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90141" y="6170459"/>
            <a:ext cx="1356080" cy="9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Non-Linear Optimization</a:t>
            </a:r>
            <a:endParaRPr lang="en-US" noProof="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68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vs Non-linear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Linear:</a:t>
            </a:r>
          </a:p>
          <a:p>
            <a:pPr lvl="1"/>
            <a:r>
              <a:rPr lang="en-US" dirty="0" smtClean="0"/>
              <a:t>Global Convergence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Limited expressivity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Non-linear:</a:t>
            </a:r>
          </a:p>
          <a:p>
            <a:pPr lvl="1"/>
            <a:r>
              <a:rPr lang="en-US" dirty="0" smtClean="0"/>
              <a:t>Local Convergence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pPr lvl="1"/>
            <a:r>
              <a:rPr lang="en-US" dirty="0" smtClean="0"/>
              <a:t>More powerful expressivity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ChangeAspect="1"/>
              </p:cNvSpPr>
              <p:nvPr/>
            </p:nvSpPr>
            <p:spPr>
              <a:xfrm>
                <a:off x="5627951" y="1278379"/>
                <a:ext cx="33759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51" y="1278379"/>
                <a:ext cx="337592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>
                <a:spLocks noChangeAspect="1"/>
              </p:cNvSpPr>
              <p:nvPr/>
            </p:nvSpPr>
            <p:spPr>
              <a:xfrm>
                <a:off x="5591841" y="3727177"/>
                <a:ext cx="319382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fr-FR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3200" i="1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fr-FR" sz="3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32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fr-FR" sz="3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fr-FR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41" y="3727177"/>
                <a:ext cx="3193823" cy="5936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6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Non-linear Optimization 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When it is impossible to use</a:t>
            </a:r>
          </a:p>
          <a:p>
            <a:pPr lvl="1"/>
            <a:r>
              <a:rPr lang="en-US" sz="2400" dirty="0" smtClean="0"/>
              <a:t>Linear combination of functions </a:t>
            </a:r>
          </a:p>
          <a:p>
            <a:pPr lvl="1"/>
            <a:r>
              <a:rPr lang="en-US" sz="2400" dirty="0" smtClean="0"/>
              <a:t>Linear / quadratic objective function</a:t>
            </a:r>
          </a:p>
          <a:p>
            <a:pPr lvl="1"/>
            <a:r>
              <a:rPr lang="en-US" sz="2400" noProof="0" dirty="0" smtClean="0"/>
              <a:t>Linear constraints</a:t>
            </a:r>
            <a:endParaRPr lang="en-US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/>
              <a:t>Solvers are iterative</a:t>
            </a:r>
            <a:endParaRPr lang="en-US" sz="3200" noProof="0" dirty="0" smtClean="0"/>
          </a:p>
          <a:p>
            <a:pPr lvl="1" rtl="0" hangingPunct="0"/>
            <a:r>
              <a:rPr lang="en-US" sz="2400" noProof="0" dirty="0" smtClean="0"/>
              <a:t>Step by step progression toward a solution</a:t>
            </a:r>
          </a:p>
          <a:p>
            <a:pPr lvl="2" rtl="0" hangingPunct="0"/>
            <a:r>
              <a:rPr lang="en-US" sz="2400" noProof="0" dirty="0" smtClean="0"/>
              <a:t>Still where gradient is null</a:t>
            </a:r>
          </a:p>
          <a:p>
            <a:pPr lvl="1" rtl="0" hangingPunct="0"/>
            <a:r>
              <a:rPr lang="en-US" sz="2400" noProof="0" dirty="0" smtClean="0"/>
              <a:t>Convergence toward a </a:t>
            </a:r>
            <a:r>
              <a:rPr lang="en-US" sz="2400" b="1" noProof="0" dirty="0" smtClean="0">
                <a:solidFill>
                  <a:schemeClr val="accent1">
                    <a:lumMod val="75000"/>
                  </a:schemeClr>
                </a:solidFill>
              </a:rPr>
              <a:t>local minima</a:t>
            </a:r>
          </a:p>
          <a:p>
            <a:pPr lvl="2"/>
            <a:r>
              <a:rPr lang="en-US" sz="2400" dirty="0" smtClean="0"/>
              <a:t>Not a unique solution</a:t>
            </a:r>
            <a:endParaRPr lang="en-US" sz="2400" noProof="0" dirty="0" smtClean="0"/>
          </a:p>
          <a:p>
            <a:pPr lvl="2"/>
            <a:r>
              <a:rPr lang="en-US" sz="2400" noProof="0" dirty="0" smtClean="0"/>
              <a:t>If a unique solution exists, it will be found</a:t>
            </a:r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105366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convergence</a:t>
            </a:r>
          </a:p>
          <a:p>
            <a:pPr lvl="1"/>
            <a:r>
              <a:rPr lang="en-US" dirty="0" smtClean="0"/>
              <a:t>Conjugate gradient methods</a:t>
            </a:r>
          </a:p>
          <a:p>
            <a:pPr lvl="1"/>
            <a:r>
              <a:rPr lang="en-US" dirty="0" err="1" smtClean="0"/>
              <a:t>Levenberg</a:t>
            </a:r>
            <a:r>
              <a:rPr lang="en-US" dirty="0" smtClean="0"/>
              <a:t>-Marquardt</a:t>
            </a:r>
          </a:p>
          <a:p>
            <a:pPr lvl="1"/>
            <a:r>
              <a:rPr lang="en-US" dirty="0" smtClean="0"/>
              <a:t>…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-343815" y="5016146"/>
            <a:ext cx="2200491" cy="1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55576" y="6116346"/>
            <a:ext cx="6896340" cy="147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31895" y="3610794"/>
            <a:ext cx="6520423" cy="2138357"/>
          </a:xfrm>
          <a:custGeom>
            <a:avLst/>
            <a:gdLst>
              <a:gd name="connsiteX0" fmla="*/ 0 w 2806700"/>
              <a:gd name="connsiteY0" fmla="*/ 586317 h 1329267"/>
              <a:gd name="connsiteX1" fmla="*/ 393700 w 2806700"/>
              <a:gd name="connsiteY1" fmla="*/ 192617 h 1329267"/>
              <a:gd name="connsiteX2" fmla="*/ 736600 w 2806700"/>
              <a:gd name="connsiteY2" fmla="*/ 40217 h 1329267"/>
              <a:gd name="connsiteX3" fmla="*/ 1143000 w 2806700"/>
              <a:gd name="connsiteY3" fmla="*/ 433917 h 1329267"/>
              <a:gd name="connsiteX4" fmla="*/ 1917700 w 2806700"/>
              <a:gd name="connsiteY4" fmla="*/ 624417 h 1329267"/>
              <a:gd name="connsiteX5" fmla="*/ 2146300 w 2806700"/>
              <a:gd name="connsiteY5" fmla="*/ 1259417 h 1329267"/>
              <a:gd name="connsiteX6" fmla="*/ 2806700 w 2806700"/>
              <a:gd name="connsiteY6" fmla="*/ 1043517 h 1329267"/>
              <a:gd name="connsiteX0" fmla="*/ 0 w 2806700"/>
              <a:gd name="connsiteY0" fmla="*/ 440214 h 1183164"/>
              <a:gd name="connsiteX1" fmla="*/ 393700 w 2806700"/>
              <a:gd name="connsiteY1" fmla="*/ 46514 h 1183164"/>
              <a:gd name="connsiteX2" fmla="*/ 754036 w 2806700"/>
              <a:gd name="connsiteY2" fmla="*/ 161129 h 1183164"/>
              <a:gd name="connsiteX3" fmla="*/ 1143000 w 2806700"/>
              <a:gd name="connsiteY3" fmla="*/ 287814 h 1183164"/>
              <a:gd name="connsiteX4" fmla="*/ 1917700 w 2806700"/>
              <a:gd name="connsiteY4" fmla="*/ 478314 h 1183164"/>
              <a:gd name="connsiteX5" fmla="*/ 2146300 w 2806700"/>
              <a:gd name="connsiteY5" fmla="*/ 1113314 h 1183164"/>
              <a:gd name="connsiteX6" fmla="*/ 2806700 w 2806700"/>
              <a:gd name="connsiteY6" fmla="*/ 897414 h 1183164"/>
              <a:gd name="connsiteX0" fmla="*/ 0 w 2806700"/>
              <a:gd name="connsiteY0" fmla="*/ 440214 h 1150686"/>
              <a:gd name="connsiteX1" fmla="*/ 393700 w 2806700"/>
              <a:gd name="connsiteY1" fmla="*/ 46514 h 1150686"/>
              <a:gd name="connsiteX2" fmla="*/ 754036 w 2806700"/>
              <a:gd name="connsiteY2" fmla="*/ 161129 h 1150686"/>
              <a:gd name="connsiteX3" fmla="*/ 1143000 w 2806700"/>
              <a:gd name="connsiteY3" fmla="*/ 287814 h 1150686"/>
              <a:gd name="connsiteX4" fmla="*/ 1831230 w 2806700"/>
              <a:gd name="connsiteY4" fmla="*/ 673181 h 1150686"/>
              <a:gd name="connsiteX5" fmla="*/ 2146300 w 2806700"/>
              <a:gd name="connsiteY5" fmla="*/ 1113314 h 1150686"/>
              <a:gd name="connsiteX6" fmla="*/ 2806700 w 2806700"/>
              <a:gd name="connsiteY6" fmla="*/ 897414 h 1150686"/>
              <a:gd name="connsiteX0" fmla="*/ 0 w 2806700"/>
              <a:gd name="connsiteY0" fmla="*/ 440214 h 1120197"/>
              <a:gd name="connsiteX1" fmla="*/ 393700 w 2806700"/>
              <a:gd name="connsiteY1" fmla="*/ 46514 h 1120197"/>
              <a:gd name="connsiteX2" fmla="*/ 754036 w 2806700"/>
              <a:gd name="connsiteY2" fmla="*/ 161129 h 1120197"/>
              <a:gd name="connsiteX3" fmla="*/ 1143000 w 2806700"/>
              <a:gd name="connsiteY3" fmla="*/ 287814 h 1120197"/>
              <a:gd name="connsiteX4" fmla="*/ 1831230 w 2806700"/>
              <a:gd name="connsiteY4" fmla="*/ 673181 h 1120197"/>
              <a:gd name="connsiteX5" fmla="*/ 2154388 w 2806700"/>
              <a:gd name="connsiteY5" fmla="*/ 1082824 h 1120197"/>
              <a:gd name="connsiteX6" fmla="*/ 2806700 w 2806700"/>
              <a:gd name="connsiteY6" fmla="*/ 897414 h 1120197"/>
              <a:gd name="connsiteX0" fmla="*/ 0 w 2806700"/>
              <a:gd name="connsiteY0" fmla="*/ 440214 h 1040289"/>
              <a:gd name="connsiteX1" fmla="*/ 393700 w 2806700"/>
              <a:gd name="connsiteY1" fmla="*/ 46514 h 1040289"/>
              <a:gd name="connsiteX2" fmla="*/ 754036 w 2806700"/>
              <a:gd name="connsiteY2" fmla="*/ 161129 h 1040289"/>
              <a:gd name="connsiteX3" fmla="*/ 1143000 w 2806700"/>
              <a:gd name="connsiteY3" fmla="*/ 287814 h 1040289"/>
              <a:gd name="connsiteX4" fmla="*/ 1831230 w 2806700"/>
              <a:gd name="connsiteY4" fmla="*/ 673181 h 1040289"/>
              <a:gd name="connsiteX5" fmla="*/ 2208248 w 2806700"/>
              <a:gd name="connsiteY5" fmla="*/ 775592 h 1040289"/>
              <a:gd name="connsiteX6" fmla="*/ 2806700 w 2806700"/>
              <a:gd name="connsiteY6" fmla="*/ 897414 h 1040289"/>
              <a:gd name="connsiteX0" fmla="*/ 0 w 2854564"/>
              <a:gd name="connsiteY0" fmla="*/ 440214 h 887789"/>
              <a:gd name="connsiteX1" fmla="*/ 393700 w 2854564"/>
              <a:gd name="connsiteY1" fmla="*/ 46514 h 887789"/>
              <a:gd name="connsiteX2" fmla="*/ 754036 w 2854564"/>
              <a:gd name="connsiteY2" fmla="*/ 161129 h 887789"/>
              <a:gd name="connsiteX3" fmla="*/ 1143000 w 2854564"/>
              <a:gd name="connsiteY3" fmla="*/ 287814 h 887789"/>
              <a:gd name="connsiteX4" fmla="*/ 1831230 w 2854564"/>
              <a:gd name="connsiteY4" fmla="*/ 673181 h 887789"/>
              <a:gd name="connsiteX5" fmla="*/ 2208248 w 2854564"/>
              <a:gd name="connsiteY5" fmla="*/ 775592 h 887789"/>
              <a:gd name="connsiteX6" fmla="*/ 2854564 w 2854564"/>
              <a:gd name="connsiteY6" fmla="*/ 0 h 887789"/>
              <a:gd name="connsiteX0" fmla="*/ 0 w 2854564"/>
              <a:gd name="connsiteY0" fmla="*/ 440214 h 1310224"/>
              <a:gd name="connsiteX1" fmla="*/ 393700 w 2854564"/>
              <a:gd name="connsiteY1" fmla="*/ 46514 h 1310224"/>
              <a:gd name="connsiteX2" fmla="*/ 754036 w 2854564"/>
              <a:gd name="connsiteY2" fmla="*/ 161129 h 1310224"/>
              <a:gd name="connsiteX3" fmla="*/ 1143000 w 2854564"/>
              <a:gd name="connsiteY3" fmla="*/ 287814 h 1310224"/>
              <a:gd name="connsiteX4" fmla="*/ 1938949 w 2854564"/>
              <a:gd name="connsiteY4" fmla="*/ 1228928 h 1310224"/>
              <a:gd name="connsiteX5" fmla="*/ 2208248 w 2854564"/>
              <a:gd name="connsiteY5" fmla="*/ 775592 h 1310224"/>
              <a:gd name="connsiteX6" fmla="*/ 2854564 w 2854564"/>
              <a:gd name="connsiteY6" fmla="*/ 0 h 1310224"/>
              <a:gd name="connsiteX0" fmla="*/ 0 w 2854564"/>
              <a:gd name="connsiteY0" fmla="*/ 440214 h 1368711"/>
              <a:gd name="connsiteX1" fmla="*/ 393700 w 2854564"/>
              <a:gd name="connsiteY1" fmla="*/ 46514 h 1368711"/>
              <a:gd name="connsiteX2" fmla="*/ 754036 w 2854564"/>
              <a:gd name="connsiteY2" fmla="*/ 161129 h 1368711"/>
              <a:gd name="connsiteX3" fmla="*/ 1143000 w 2854564"/>
              <a:gd name="connsiteY3" fmla="*/ 287814 h 1368711"/>
              <a:gd name="connsiteX4" fmla="*/ 1938949 w 2854564"/>
              <a:gd name="connsiteY4" fmla="*/ 1228928 h 1368711"/>
              <a:gd name="connsiteX5" fmla="*/ 2585266 w 2854564"/>
              <a:gd name="connsiteY5" fmla="*/ 1126515 h 1368711"/>
              <a:gd name="connsiteX6" fmla="*/ 2854564 w 2854564"/>
              <a:gd name="connsiteY6" fmla="*/ 0 h 1368711"/>
              <a:gd name="connsiteX0" fmla="*/ 0 w 2854564"/>
              <a:gd name="connsiteY0" fmla="*/ 440214 h 1368711"/>
              <a:gd name="connsiteX1" fmla="*/ 393700 w 2854564"/>
              <a:gd name="connsiteY1" fmla="*/ 46514 h 1368711"/>
              <a:gd name="connsiteX2" fmla="*/ 700176 w 2854564"/>
              <a:gd name="connsiteY2" fmla="*/ 718462 h 1368711"/>
              <a:gd name="connsiteX3" fmla="*/ 1143000 w 2854564"/>
              <a:gd name="connsiteY3" fmla="*/ 287814 h 1368711"/>
              <a:gd name="connsiteX4" fmla="*/ 1938949 w 2854564"/>
              <a:gd name="connsiteY4" fmla="*/ 1228928 h 1368711"/>
              <a:gd name="connsiteX5" fmla="*/ 2585266 w 2854564"/>
              <a:gd name="connsiteY5" fmla="*/ 1126515 h 1368711"/>
              <a:gd name="connsiteX6" fmla="*/ 2854564 w 2854564"/>
              <a:gd name="connsiteY6" fmla="*/ 0 h 1368711"/>
              <a:gd name="connsiteX0" fmla="*/ 0 w 2854564"/>
              <a:gd name="connsiteY0" fmla="*/ 523705 h 1499907"/>
              <a:gd name="connsiteX1" fmla="*/ 393700 w 2854564"/>
              <a:gd name="connsiteY1" fmla="*/ 130005 h 1499907"/>
              <a:gd name="connsiteX2" fmla="*/ 700176 w 2854564"/>
              <a:gd name="connsiteY2" fmla="*/ 801953 h 1499907"/>
              <a:gd name="connsiteX3" fmla="*/ 1292633 w 2854564"/>
              <a:gd name="connsiteY3" fmla="*/ 85078 h 1499907"/>
              <a:gd name="connsiteX4" fmla="*/ 1938949 w 2854564"/>
              <a:gd name="connsiteY4" fmla="*/ 1312419 h 1499907"/>
              <a:gd name="connsiteX5" fmla="*/ 2585266 w 2854564"/>
              <a:gd name="connsiteY5" fmla="*/ 1210006 h 1499907"/>
              <a:gd name="connsiteX6" fmla="*/ 2854564 w 2854564"/>
              <a:gd name="connsiteY6" fmla="*/ 83491 h 1499907"/>
              <a:gd name="connsiteX0" fmla="*/ 0 w 2854564"/>
              <a:gd name="connsiteY0" fmla="*/ 913886 h 1890088"/>
              <a:gd name="connsiteX1" fmla="*/ 107719 w 2854564"/>
              <a:gd name="connsiteY1" fmla="*/ 65617 h 1890088"/>
              <a:gd name="connsiteX2" fmla="*/ 393700 w 2854564"/>
              <a:gd name="connsiteY2" fmla="*/ 520186 h 1890088"/>
              <a:gd name="connsiteX3" fmla="*/ 700176 w 2854564"/>
              <a:gd name="connsiteY3" fmla="*/ 1192134 h 1890088"/>
              <a:gd name="connsiteX4" fmla="*/ 1292633 w 2854564"/>
              <a:gd name="connsiteY4" fmla="*/ 475259 h 1890088"/>
              <a:gd name="connsiteX5" fmla="*/ 1938949 w 2854564"/>
              <a:gd name="connsiteY5" fmla="*/ 1702600 h 1890088"/>
              <a:gd name="connsiteX6" fmla="*/ 2585266 w 2854564"/>
              <a:gd name="connsiteY6" fmla="*/ 1600187 h 1890088"/>
              <a:gd name="connsiteX7" fmla="*/ 2854564 w 2854564"/>
              <a:gd name="connsiteY7" fmla="*/ 473672 h 1890088"/>
              <a:gd name="connsiteX0" fmla="*/ 0 w 3070003"/>
              <a:gd name="connsiteY0" fmla="*/ 913886 h 1890088"/>
              <a:gd name="connsiteX1" fmla="*/ 107719 w 3070003"/>
              <a:gd name="connsiteY1" fmla="*/ 65617 h 1890088"/>
              <a:gd name="connsiteX2" fmla="*/ 393700 w 3070003"/>
              <a:gd name="connsiteY2" fmla="*/ 520186 h 1890088"/>
              <a:gd name="connsiteX3" fmla="*/ 700176 w 3070003"/>
              <a:gd name="connsiteY3" fmla="*/ 1192134 h 1890088"/>
              <a:gd name="connsiteX4" fmla="*/ 1292633 w 3070003"/>
              <a:gd name="connsiteY4" fmla="*/ 475259 h 1890088"/>
              <a:gd name="connsiteX5" fmla="*/ 1938949 w 3070003"/>
              <a:gd name="connsiteY5" fmla="*/ 1702600 h 1890088"/>
              <a:gd name="connsiteX6" fmla="*/ 2585266 w 3070003"/>
              <a:gd name="connsiteY6" fmla="*/ 1600187 h 1890088"/>
              <a:gd name="connsiteX7" fmla="*/ 3070003 w 3070003"/>
              <a:gd name="connsiteY7" fmla="*/ 1396955 h 1890088"/>
              <a:gd name="connsiteX0" fmla="*/ 0 w 3031078"/>
              <a:gd name="connsiteY0" fmla="*/ 913886 h 1890088"/>
              <a:gd name="connsiteX1" fmla="*/ 107719 w 3031078"/>
              <a:gd name="connsiteY1" fmla="*/ 65617 h 1890088"/>
              <a:gd name="connsiteX2" fmla="*/ 393700 w 3031078"/>
              <a:gd name="connsiteY2" fmla="*/ 520186 h 1890088"/>
              <a:gd name="connsiteX3" fmla="*/ 700176 w 3031078"/>
              <a:gd name="connsiteY3" fmla="*/ 1192134 h 1890088"/>
              <a:gd name="connsiteX4" fmla="*/ 1292633 w 3031078"/>
              <a:gd name="connsiteY4" fmla="*/ 475259 h 1890088"/>
              <a:gd name="connsiteX5" fmla="*/ 1938949 w 3031078"/>
              <a:gd name="connsiteY5" fmla="*/ 1702600 h 1890088"/>
              <a:gd name="connsiteX6" fmla="*/ 2585266 w 3031078"/>
              <a:gd name="connsiteY6" fmla="*/ 1600187 h 1890088"/>
              <a:gd name="connsiteX7" fmla="*/ 3031078 w 3031078"/>
              <a:gd name="connsiteY7" fmla="*/ 954715 h 189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1078" h="1890088">
                <a:moveTo>
                  <a:pt x="0" y="913886"/>
                </a:moveTo>
                <a:cubicBezTo>
                  <a:pt x="1466" y="912854"/>
                  <a:pt x="42102" y="131234"/>
                  <a:pt x="107719" y="65617"/>
                </a:cubicBezTo>
                <a:cubicBezTo>
                  <a:pt x="173336" y="0"/>
                  <a:pt x="294957" y="332433"/>
                  <a:pt x="393700" y="520186"/>
                </a:cubicBezTo>
                <a:cubicBezTo>
                  <a:pt x="492443" y="707939"/>
                  <a:pt x="550354" y="1199622"/>
                  <a:pt x="700176" y="1192134"/>
                </a:cubicBezTo>
                <a:cubicBezTo>
                  <a:pt x="849998" y="1184646"/>
                  <a:pt x="1086171" y="390181"/>
                  <a:pt x="1292633" y="475259"/>
                </a:cubicBezTo>
                <a:cubicBezTo>
                  <a:pt x="1499095" y="560337"/>
                  <a:pt x="1723510" y="1515112"/>
                  <a:pt x="1938949" y="1702600"/>
                </a:cubicBezTo>
                <a:cubicBezTo>
                  <a:pt x="2154388" y="1890088"/>
                  <a:pt x="2403245" y="1724835"/>
                  <a:pt x="2585266" y="1600187"/>
                </a:cubicBezTo>
                <a:cubicBezTo>
                  <a:pt x="2767288" y="1475540"/>
                  <a:pt x="2774961" y="1097590"/>
                  <a:pt x="3031078" y="95471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y 9"/>
          <p:cNvSpPr/>
          <p:nvPr/>
        </p:nvSpPr>
        <p:spPr>
          <a:xfrm>
            <a:off x="1279483" y="3685030"/>
            <a:ext cx="579312" cy="579313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y 10"/>
          <p:cNvSpPr/>
          <p:nvPr/>
        </p:nvSpPr>
        <p:spPr>
          <a:xfrm>
            <a:off x="3596732" y="3916755"/>
            <a:ext cx="579312" cy="579313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1619672" y="5050954"/>
            <a:ext cx="161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Local minimum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5050954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Global minimum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>
                <a:spLocks noChangeAspect="1"/>
              </p:cNvSpPr>
              <p:nvPr/>
            </p:nvSpPr>
            <p:spPr>
              <a:xfrm>
                <a:off x="5733027" y="1194184"/>
                <a:ext cx="319382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fr-FR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3200" i="1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fr-FR" sz="3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32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fr-FR" sz="32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fr-FR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027" y="1194184"/>
                <a:ext cx="3193823" cy="5936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17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C 0.00555 0.00949 0.01128 0.01898 0.01666 0.02639 C 0.02205 0.0338 0.02812 0.03611 0.03229 0.04445 C 0.03646 0.05278 0.03784 0.06736 0.04166 0.07639 C 0.04548 0.08542 0.05052 0.09005 0.05521 0.09861 C 0.05989 0.10718 0.06493 0.12084 0.06979 0.12778 C 0.07465 0.13472 0.08038 0.13773 0.08437 0.14028 C 0.08836 0.14283 0.09218 0.14283 0.09375 0.14306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C 0.0118 0.01458 0.02378 0.02916 0.03229 0.04166 C 0.0408 0.05416 0.0441 0.06296 0.05104 0.075 C 0.05798 0.08703 0.06649 0.10162 0.07396 0.11389 C 0.08142 0.12615 0.08906 0.13819 0.09583 0.14861 C 0.1026 0.15902 0.10764 0.16828 0.11458 0.17639 C 0.12153 0.18449 0.12934 0.19236 0.1375 0.19722 C 0.14566 0.20208 0.1566 0.20393 0.16354 0.20555 C 0.17048 0.20717 0.17482 0.20648 0.17917 0.20694 C 0.18351 0.2074 0.18785 0.2081 0.18958 0.20833 " pathEditMode="relative" ptsTypes="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approximation and analysis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Data from real measurements</a:t>
            </a:r>
          </a:p>
          <a:p>
            <a:pPr lvl="1"/>
            <a:r>
              <a:rPr lang="en-US" noProof="0" dirty="0" smtClean="0"/>
              <a:t>How to use them in simulation / rendering ?</a:t>
            </a:r>
          </a:p>
          <a:p>
            <a:pPr lvl="1"/>
            <a:r>
              <a:rPr lang="en-US" noProof="0" dirty="0" smtClean="0"/>
              <a:t>How to study the general behavior ?</a:t>
            </a:r>
          </a:p>
          <a:p>
            <a:pPr lvl="1"/>
            <a:r>
              <a:rPr lang="en-US" noProof="0" dirty="0" smtClean="0"/>
              <a:t>How to remove the noise ?</a:t>
            </a:r>
          </a:p>
          <a:p>
            <a:pPr lvl="2"/>
            <a:r>
              <a:rPr lang="en-US" noProof="0" dirty="0" smtClean="0"/>
              <a:t>Ex: BRDF measures at grazing angle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8" y="4083875"/>
            <a:ext cx="4434621" cy="231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69" y="4624609"/>
            <a:ext cx="21844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535226" y="5387892"/>
            <a:ext cx="22236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solidFill>
                  <a:srgbClr val="000000"/>
                </a:solidFill>
              </a:rPr>
              <a:t>Material – Dark blue paint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88978" y="604027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Ngan</a:t>
            </a:r>
            <a:r>
              <a:rPr lang="en-US" dirty="0" smtClean="0"/>
              <a:t> et al. – EGSR 2005]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Finding 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  <a:r>
              <a:rPr lang="en-US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noProof="0" dirty="0" smtClean="0">
                <a:latin typeface="+mn-lt"/>
                <a:cs typeface="Arial" panose="020B0604020202020204" pitchFamily="34" charset="0"/>
              </a:rPr>
              <a:t>(Newton Method)</a:t>
            </a:r>
            <a:endParaRPr lang="en-US" noProof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1</a:t>
            </a:r>
            <a:r>
              <a:rPr lang="en-US" sz="3200" baseline="30000" noProof="0" dirty="0" smtClean="0"/>
              <a:t>st</a:t>
            </a:r>
            <a:r>
              <a:rPr lang="en-US" sz="3200" noProof="0" dirty="0" smtClean="0"/>
              <a:t> order Taylor expansion</a:t>
            </a:r>
          </a:p>
          <a:p>
            <a:pPr lvl="2" rtl="0" hangingPunct="0">
              <a:buSzPct val="100000"/>
              <a:buFont typeface="Wingdings" panose="05000000000000000000" pitchFamily="2" charset="2"/>
              <a:buChar char="§"/>
            </a:pPr>
            <a:endParaRPr lang="en-US" sz="3200" noProof="0" dirty="0" smtClean="0"/>
          </a:p>
          <a:p>
            <a:pPr lvl="2" rtl="0" hangingPunct="0">
              <a:buSzPct val="100000"/>
              <a:buFont typeface="Wingdings" panose="05000000000000000000" pitchFamily="2" charset="2"/>
              <a:buChar char="§"/>
            </a:pPr>
            <a:endParaRPr lang="en-US" sz="3200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Look for 0-crossing</a:t>
            </a:r>
          </a:p>
          <a:p>
            <a:pPr lvl="2" rtl="0" hangingPunct="0">
              <a:buSzPct val="100000"/>
              <a:buFont typeface="Wingdings" panose="05000000000000000000" pitchFamily="2" charset="2"/>
              <a:buChar char="§"/>
            </a:pPr>
            <a:endParaRPr lang="en-US" sz="3200" noProof="0" dirty="0" smtClean="0"/>
          </a:p>
          <a:p>
            <a:pPr lvl="2" rtl="0" hangingPunct="0">
              <a:buSzPct val="100000"/>
              <a:buFont typeface="Wingdings" panose="05000000000000000000" pitchFamily="2" charset="2"/>
              <a:buChar char="§"/>
            </a:pPr>
            <a:endParaRPr lang="en-US" sz="3200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Iterative scheme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endParaRPr lang="en-US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2259915" y="1979901"/>
                <a:ext cx="4889179" cy="506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smtClean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fr-FR" sz="2400" i="0">
                              <a:latin typeface="Cambria Math"/>
                            </a:rPr>
                            <m:t>+</m:t>
                          </m:r>
                          <m:r>
                            <a:rPr lang="fr-FR" sz="2400" i="1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fr-FR" sz="2400" i="0">
                          <a:latin typeface="Cambria Math"/>
                        </a:rPr>
                        <m:t>≃</m:t>
                      </m:r>
                      <m:r>
                        <m:rPr>
                          <m:sty m:val="p"/>
                        </m:rPr>
                        <a:rPr lang="fr-FR" sz="2400" i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fr-FR" sz="240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i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fr-FR" sz="2400" i="1">
                          <a:latin typeface="Cambria Math"/>
                          <a:cs typeface="Times New Roman" panose="02020603050405020304" pitchFamily="18" charset="0"/>
                        </a:rPr>
                        <m:t>𝑒</m:t>
                      </m:r>
                      <m:d>
                        <m:dPr>
                          <m:ctrlPr>
                            <a:rPr lang="fr-FR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fr-FR" sz="2400" i="1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15" y="1979901"/>
                <a:ext cx="4889179" cy="5063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3371822" y="3570635"/>
                <a:ext cx="2400356" cy="929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</a:rPr>
                        <m:t>h</m:t>
                      </m:r>
                      <m:r>
                        <a:rPr lang="fr-FR" sz="2400" i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fr-F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22" y="3570635"/>
                <a:ext cx="2400356" cy="9299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2747966" y="5257609"/>
                <a:ext cx="3648069" cy="929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fr-FR" sz="2400" i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fr-FR" sz="240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fr-FR" sz="240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F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966" y="5257609"/>
                <a:ext cx="3648069" cy="9299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87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34892" y="1343898"/>
            <a:ext cx="5943231" cy="44693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2"/>
          <p:cNvSpPr txBox="1">
            <a:spLocks noGrp="1"/>
          </p:cNvSpPr>
          <p:nvPr>
            <p:ph type="title"/>
          </p:nvPr>
        </p:nvSpPr>
        <p:spPr>
          <a:xfrm>
            <a:off x="1314450" y="244328"/>
            <a:ext cx="7372350" cy="528931"/>
          </a:xfrm>
        </p:spPr>
        <p:txBody>
          <a:bodyPr wrap="square" lIns="81639" tIns="42452" rIns="81639" bIns="42452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tabLst>
                <a:tab pos="0" algn="l"/>
                <a:tab pos="829452" algn="l"/>
                <a:tab pos="1658904" algn="l"/>
                <a:tab pos="2488356" algn="l"/>
                <a:tab pos="3317809" algn="l"/>
                <a:tab pos="4147261" algn="l"/>
                <a:tab pos="4976713" algn="l"/>
                <a:tab pos="5806165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US" dirty="0" smtClean="0"/>
              <a:t>Newton Method</a:t>
            </a:r>
            <a:endParaRPr lang="en-US" noProof="0" dirty="0"/>
          </a:p>
        </p:txBody>
      </p:sp>
      <p:sp>
        <p:nvSpPr>
          <p:cNvPr id="4" name="Espace réservé du texte 3"/>
          <p:cNvSpPr txBox="1">
            <a:spLocks noGrp="1"/>
          </p:cNvSpPr>
          <p:nvPr>
            <p:ph idx="1"/>
          </p:nvPr>
        </p:nvSpPr>
        <p:spPr>
          <a:xfrm>
            <a:off x="457200" y="1219200"/>
            <a:ext cx="8229600" cy="1569216"/>
          </a:xfrm>
        </p:spPr>
        <p:txBody>
          <a:bodyPr wrap="square" lIns="81639" tIns="42452" rIns="81639" bIns="42452" anchor="t" anchorCtr="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marL="457200" indent="-457200">
              <a:spcBef>
                <a:spcPts val="725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Illustration</a:t>
            </a:r>
          </a:p>
          <a:p>
            <a:pPr marL="0" lvl="1" indent="0">
              <a:spcBef>
                <a:spcPts val="632"/>
              </a:spcBef>
              <a:spcAft>
                <a:spcPts val="0"/>
              </a:spcAft>
              <a:buNone/>
            </a:pPr>
            <a:endParaRPr lang="en-US" sz="3200" i="1" noProof="0" dirty="0" smtClean="0">
              <a:solidFill>
                <a:srgbClr val="000000"/>
              </a:solidFill>
            </a:endParaRPr>
          </a:p>
          <a:p>
            <a:pPr marL="0" lvl="1" indent="0">
              <a:spcBef>
                <a:spcPts val="632"/>
              </a:spcBef>
              <a:spcAft>
                <a:spcPts val="0"/>
              </a:spcAft>
              <a:buNone/>
            </a:pPr>
            <a:endParaRPr lang="en-US" sz="3200" i="1" noProof="0" dirty="0">
              <a:solidFill>
                <a:srgbClr val="000000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130621" y="2449392"/>
            <a:ext cx="3044250" cy="4101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hangingPunct="0"/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y 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= </a:t>
            </a:r>
            <a:r>
              <a:rPr lang="fr-FR" sz="2200" dirty="0" err="1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tanh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(</a:t>
            </a:r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) cos(</a:t>
            </a:r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sz="2200" i="1" baseline="300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2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) + </a:t>
            </a:r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 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- 2</a:t>
            </a:r>
            <a:endParaRPr lang="fr-FR" sz="2200" dirty="0">
              <a:latin typeface="Times New Roman" panose="02020603050405020304" pitchFamily="18" charset="0"/>
              <a:ea typeface="宋体" pitchFamily="2"/>
              <a:cs typeface="Times New Roman" panose="02020603050405020304" pitchFamily="18" charset="0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76087" y="3227318"/>
            <a:ext cx="3520547" cy="7345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/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y‘ 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= (</a:t>
            </a:r>
            <a:r>
              <a:rPr lang="fr-FR" sz="2200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1-tanh</a:t>
            </a:r>
            <a:r>
              <a:rPr lang="fr-FR" sz="2200" baseline="30000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2</a:t>
            </a:r>
            <a:r>
              <a:rPr lang="fr-FR" sz="2200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(</a:t>
            </a:r>
            <a:r>
              <a:rPr lang="fr-FR" sz="2200" i="1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)) cos(</a:t>
            </a:r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sz="2200" baseline="300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2</a:t>
            </a:r>
            <a:r>
              <a:rPr lang="fr-FR" sz="2200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)</a:t>
            </a:r>
            <a:br>
              <a:rPr lang="fr-FR" sz="2200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</a:br>
            <a:r>
              <a:rPr lang="fr-FR" sz="2200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      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- 2 </a:t>
            </a:r>
            <a:r>
              <a:rPr lang="fr-FR" sz="2200" dirty="0" err="1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tanh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(</a:t>
            </a:r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) sin(</a:t>
            </a:r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sz="2200" baseline="300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2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) </a:t>
            </a:r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 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+ 1</a:t>
            </a:r>
            <a:endParaRPr lang="fr-FR" sz="2200" dirty="0">
              <a:latin typeface="Times New Roman" panose="02020603050405020304" pitchFamily="18" charset="0"/>
              <a:ea typeface="宋体" pitchFamily="2"/>
              <a:cs typeface="Times New Roman" panose="02020603050405020304" pitchFamily="18" charset="0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6679931" y="2860563"/>
            <a:ext cx="642952" cy="4396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hangingPunct="0"/>
            <a:r>
              <a:rPr lang="fr-F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y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(</a:t>
            </a:r>
            <a:r>
              <a:rPr lang="fr-F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53069" y="5813220"/>
            <a:ext cx="1365650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fr-FR" sz="1600" dirty="0">
                <a:latin typeface="Albany AMT" pitchFamily="32"/>
                <a:ea typeface="Albany AMT" pitchFamily="32"/>
                <a:cs typeface="Albany AMT" pitchFamily="32"/>
              </a:rPr>
              <a:t>©</a:t>
            </a:r>
            <a:r>
              <a:rPr lang="fr-FR" sz="1600" dirty="0" err="1">
                <a:latin typeface="Albany AMT" pitchFamily="18"/>
                <a:ea typeface="宋体" pitchFamily="2"/>
                <a:cs typeface="Lohit Hindi" pitchFamily="2"/>
              </a:rPr>
              <a:t>Insa</a:t>
            </a:r>
            <a:r>
              <a:rPr lang="fr-FR" sz="1600" dirty="0">
                <a:latin typeface="Albany AMT" pitchFamily="18"/>
                <a:ea typeface="宋体" pitchFamily="2"/>
                <a:cs typeface="Lohit Hindi" pitchFamily="2"/>
              </a:rPr>
              <a:t> Rouen</a:t>
            </a:r>
          </a:p>
        </p:txBody>
      </p:sp>
    </p:spTree>
    <p:extLst>
      <p:ext uri="{BB962C8B-B14F-4D97-AF65-F5344CB8AC3E}">
        <p14:creationId xmlns:p14="http://schemas.microsoft.com/office/powerpoint/2010/main" val="29819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95203" y="1088510"/>
            <a:ext cx="6095731" cy="45849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>
          <a:xfrm>
            <a:off x="1314450" y="244328"/>
            <a:ext cx="7372350" cy="528931"/>
          </a:xfrm>
        </p:spPr>
        <p:txBody>
          <a:bodyPr wrap="square" lIns="81639" tIns="42452" rIns="81639" bIns="42452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tabLst>
                <a:tab pos="0" algn="l"/>
                <a:tab pos="829452" algn="l"/>
                <a:tab pos="1658904" algn="l"/>
                <a:tab pos="2488356" algn="l"/>
                <a:tab pos="3317809" algn="l"/>
                <a:tab pos="4147261" algn="l"/>
                <a:tab pos="4976713" algn="l"/>
                <a:tab pos="5806165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US" dirty="0"/>
              <a:t>Newton Method</a:t>
            </a:r>
            <a:endParaRPr lang="en-US" noProof="0" dirty="0"/>
          </a:p>
        </p:txBody>
      </p:sp>
      <p:sp>
        <p:nvSpPr>
          <p:cNvPr id="5" name="Forme libre 4"/>
          <p:cNvSpPr/>
          <p:nvPr/>
        </p:nvSpPr>
        <p:spPr>
          <a:xfrm>
            <a:off x="697513" y="4283822"/>
            <a:ext cx="1218366" cy="14130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DDDDD"/>
          </a:solidFill>
          <a:ln w="9360">
            <a:solidFill>
              <a:srgbClr val="B2B2B2"/>
            </a:solidFill>
            <a:prstDash val="solid"/>
            <a:miter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hangingPunct="0"/>
            <a:r>
              <a:rPr lang="fr-FR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baseline="-250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0 </a:t>
            </a:r>
            <a:r>
              <a:rPr lang="fr-FR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= 2</a:t>
            </a:r>
          </a:p>
          <a:p>
            <a:pPr hangingPunct="0"/>
            <a:r>
              <a:rPr lang="fr-FR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baseline="-250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1 </a:t>
            </a:r>
            <a:r>
              <a:rPr lang="fr-FR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= 2.1627</a:t>
            </a:r>
          </a:p>
          <a:p>
            <a:pPr hangingPunct="0"/>
            <a:r>
              <a:rPr lang="fr-FR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baseline="-250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2 </a:t>
            </a:r>
            <a:r>
              <a:rPr lang="fr-FR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= 2.1380</a:t>
            </a:r>
          </a:p>
          <a:p>
            <a:pPr hangingPunct="0"/>
            <a:r>
              <a:rPr lang="fr-FR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baseline="-250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3 </a:t>
            </a:r>
            <a:r>
              <a:rPr lang="fr-FR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= 2.1378</a:t>
            </a:r>
          </a:p>
          <a:p>
            <a:pPr hangingPunct="0"/>
            <a:r>
              <a:rPr lang="fr-FR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baseline="-250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4 </a:t>
            </a:r>
            <a:r>
              <a:rPr lang="fr-FR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= 2.1378</a:t>
            </a:r>
          </a:p>
        </p:txBody>
      </p:sp>
      <p:sp>
        <p:nvSpPr>
          <p:cNvPr id="6" name="Forme libre 5"/>
          <p:cNvSpPr/>
          <p:nvPr/>
        </p:nvSpPr>
        <p:spPr>
          <a:xfrm>
            <a:off x="7739590" y="3198743"/>
            <a:ext cx="1447928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/>
            <a:r>
              <a:rPr lang="fr-FR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baseline="-250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1 </a:t>
            </a:r>
            <a:r>
              <a:rPr lang="fr-FR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= 2.1627</a:t>
            </a:r>
          </a:p>
        </p:txBody>
      </p:sp>
      <p:sp>
        <p:nvSpPr>
          <p:cNvPr id="11" name="Forme libre 10"/>
          <p:cNvSpPr/>
          <p:nvPr/>
        </p:nvSpPr>
        <p:spPr>
          <a:xfrm>
            <a:off x="6091160" y="1959513"/>
            <a:ext cx="1354207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algn="r" hangingPunct="0"/>
            <a:r>
              <a:rPr lang="fr-FR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baseline="-250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2</a:t>
            </a:r>
            <a:r>
              <a:rPr lang="fr-FR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= 2.1380</a:t>
            </a:r>
          </a:p>
        </p:txBody>
      </p:sp>
      <p:sp>
        <p:nvSpPr>
          <p:cNvPr id="12" name="Forme libre 11"/>
          <p:cNvSpPr/>
          <p:nvPr/>
        </p:nvSpPr>
        <p:spPr>
          <a:xfrm>
            <a:off x="4799976" y="5432096"/>
            <a:ext cx="1353881" cy="3511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/>
            <a:r>
              <a:rPr lang="fr-FR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baseline="-250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0 </a:t>
            </a:r>
            <a:r>
              <a:rPr lang="fr-FR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= 2</a:t>
            </a: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V="1">
            <a:off x="5257475" y="4283822"/>
            <a:ext cx="0" cy="91682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 flipV="1">
            <a:off x="5257475" y="2703494"/>
            <a:ext cx="2792338" cy="1580329"/>
          </a:xfrm>
          <a:prstGeom prst="straightConnector1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Espace réservé du texte 3"/>
          <p:cNvSpPr txBox="1">
            <a:spLocks/>
          </p:cNvSpPr>
          <p:nvPr/>
        </p:nvSpPr>
        <p:spPr>
          <a:xfrm>
            <a:off x="457200" y="1219200"/>
            <a:ext cx="8229600" cy="1569216"/>
          </a:xfrm>
          <a:prstGeom prst="rect">
            <a:avLst/>
          </a:prstGeom>
        </p:spPr>
        <p:txBody>
          <a:bodyPr wrap="square" lIns="81639" tIns="42452" rIns="81639" bIns="42452" anchor="t" anchorCtr="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864000" lvl="1" indent="-3240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charset="0"/>
              </a:defRPr>
            </a:lvl2pPr>
            <a:lvl3pPr marL="1295999" lvl="2" indent="-2880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charset="0"/>
              </a:defRPr>
            </a:lvl3pPr>
            <a:lvl4pPr marL="1728000" lvl="3" indent="-2160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charset="0"/>
              </a:defRPr>
            </a:lvl4pPr>
            <a:lvl5pPr marL="2160000" lvl="4" indent="-216000" algn="l" rtl="0" eaLnBrk="0" fontAlgn="base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defRPr>
            </a:lvl5pPr>
            <a:lvl6pPr marL="2592000" lvl="5" indent="-216000" algn="l" rtl="0" eaLnBrk="0" fontAlgn="base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defRPr>
            </a:lvl6pPr>
            <a:lvl7pPr marL="3024000" lvl="6" indent="-216000" algn="l" rtl="0" eaLnBrk="0" fontAlgn="base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defRPr>
            </a:lvl7pPr>
            <a:lvl8pPr marL="3456000" lvl="7" indent="-216000" algn="l" rtl="0" eaLnBrk="0" fontAlgn="base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defRPr>
            </a:lvl8pPr>
            <a:lvl9pPr marL="3887999" lvl="8" indent="-216000" algn="l" rtl="0" eaLnBrk="0" fontAlgn="base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ts val="725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smtClean="0"/>
              <a:t>Illustration</a:t>
            </a:r>
          </a:p>
          <a:p>
            <a:pPr marL="0" lvl="1" indent="0">
              <a:spcBef>
                <a:spcPts val="632"/>
              </a:spcBef>
              <a:spcAft>
                <a:spcPts val="0"/>
              </a:spcAft>
              <a:buFont typeface="StarSymbol"/>
              <a:buNone/>
            </a:pPr>
            <a:endParaRPr lang="en-US" sz="3200" i="1" smtClean="0">
              <a:solidFill>
                <a:srgbClr val="000000"/>
              </a:solidFill>
            </a:endParaRPr>
          </a:p>
          <a:p>
            <a:pPr marL="0" lvl="1" indent="0">
              <a:spcBef>
                <a:spcPts val="632"/>
              </a:spcBef>
              <a:spcAft>
                <a:spcPts val="0"/>
              </a:spcAft>
              <a:buFont typeface="StarSymbol"/>
              <a:buNone/>
            </a:pPr>
            <a:endParaRPr lang="en-US" sz="3200" i="1" dirty="0">
              <a:solidFill>
                <a:srgbClr val="000000"/>
              </a:solidFill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130621" y="2449392"/>
            <a:ext cx="3044250" cy="4101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hangingPunct="0"/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y 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= </a:t>
            </a:r>
            <a:r>
              <a:rPr lang="fr-FR" sz="2200" dirty="0" err="1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tanh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(</a:t>
            </a:r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) cos(</a:t>
            </a:r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sz="2200" i="1" baseline="300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2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) + </a:t>
            </a:r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 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- 2</a:t>
            </a:r>
            <a:endParaRPr lang="fr-FR" sz="2200" dirty="0">
              <a:latin typeface="Times New Roman" panose="02020603050405020304" pitchFamily="18" charset="0"/>
              <a:ea typeface="宋体" pitchFamily="2"/>
              <a:cs typeface="Times New Roman" panose="02020603050405020304" pitchFamily="18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76087" y="3227318"/>
            <a:ext cx="3520547" cy="7345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hangingPunct="0"/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y‘ 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= (</a:t>
            </a:r>
            <a:r>
              <a:rPr lang="fr-FR" sz="2200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1-tanh</a:t>
            </a:r>
            <a:r>
              <a:rPr lang="fr-FR" sz="2200" baseline="30000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2</a:t>
            </a:r>
            <a:r>
              <a:rPr lang="fr-FR" sz="2200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(</a:t>
            </a:r>
            <a:r>
              <a:rPr lang="fr-FR" sz="2200" i="1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)) cos(</a:t>
            </a:r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sz="2200" baseline="300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2</a:t>
            </a:r>
            <a:r>
              <a:rPr lang="fr-FR" sz="2200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)</a:t>
            </a:r>
            <a:br>
              <a:rPr lang="fr-FR" sz="2200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</a:br>
            <a:r>
              <a:rPr lang="fr-FR" sz="2200" dirty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      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- 2 </a:t>
            </a:r>
            <a:r>
              <a:rPr lang="fr-FR" sz="2200" dirty="0" err="1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tanh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(</a:t>
            </a:r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) sin(</a:t>
            </a:r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</a:t>
            </a:r>
            <a:r>
              <a:rPr lang="fr-FR" sz="2200" baseline="300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2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) </a:t>
            </a:r>
            <a:r>
              <a:rPr lang="fr-FR" sz="2200" i="1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x </a:t>
            </a:r>
            <a:r>
              <a:rPr lang="fr-FR" sz="2200" dirty="0" smtClean="0">
                <a:latin typeface="Times New Roman" panose="02020603050405020304" pitchFamily="18" charset="0"/>
                <a:ea typeface="宋体" pitchFamily="2"/>
                <a:cs typeface="Times New Roman" panose="02020603050405020304" pitchFamily="18" charset="0"/>
              </a:rPr>
              <a:t>+ 1</a:t>
            </a:r>
            <a:endParaRPr lang="fr-FR" sz="2200" dirty="0">
              <a:latin typeface="Times New Roman" panose="02020603050405020304" pitchFamily="18" charset="0"/>
              <a:ea typeface="宋体" pitchFamily="2"/>
              <a:cs typeface="Times New Roman" panose="02020603050405020304" pitchFamily="18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 bwMode="auto">
          <a:xfrm flipV="1">
            <a:off x="8051001" y="2245080"/>
            <a:ext cx="0" cy="91682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Connecteur droit avec flèche 24"/>
          <p:cNvCxnSpPr/>
          <p:nvPr/>
        </p:nvCxnSpPr>
        <p:spPr bwMode="auto">
          <a:xfrm flipH="1">
            <a:off x="7543333" y="2245080"/>
            <a:ext cx="507668" cy="458414"/>
          </a:xfrm>
          <a:prstGeom prst="straightConnector1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ZoneTexte 28"/>
          <p:cNvSpPr txBox="1"/>
          <p:nvPr/>
        </p:nvSpPr>
        <p:spPr>
          <a:xfrm>
            <a:off x="5653069" y="5813220"/>
            <a:ext cx="1365650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fr-FR" sz="1600" dirty="0">
                <a:latin typeface="Albany AMT" pitchFamily="32"/>
                <a:ea typeface="Albany AMT" pitchFamily="32"/>
                <a:cs typeface="Albany AMT" pitchFamily="32"/>
              </a:rPr>
              <a:t>©</a:t>
            </a:r>
            <a:r>
              <a:rPr lang="fr-FR" sz="1600" dirty="0" err="1">
                <a:latin typeface="Albany AMT" pitchFamily="18"/>
                <a:ea typeface="宋体" pitchFamily="2"/>
                <a:cs typeface="Lohit Hindi" pitchFamily="2"/>
              </a:rPr>
              <a:t>Insa</a:t>
            </a:r>
            <a:r>
              <a:rPr lang="fr-FR" sz="1600" dirty="0">
                <a:latin typeface="Albany AMT" pitchFamily="18"/>
                <a:ea typeface="宋体" pitchFamily="2"/>
                <a:cs typeface="Lohit Hindi" pitchFamily="2"/>
              </a:rPr>
              <a:t> Rouen</a:t>
            </a:r>
          </a:p>
        </p:txBody>
      </p:sp>
    </p:spTree>
    <p:extLst>
      <p:ext uri="{BB962C8B-B14F-4D97-AF65-F5344CB8AC3E}">
        <p14:creationId xmlns:p14="http://schemas.microsoft.com/office/powerpoint/2010/main" val="42159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Newton Method: convergence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Quadratic convergence</a:t>
            </a:r>
          </a:p>
          <a:p>
            <a:pPr lvl="0"/>
            <a:endParaRPr lang="en-US" sz="3200" noProof="0" dirty="0" smtClean="0"/>
          </a:p>
          <a:p>
            <a:pPr lvl="0"/>
            <a:endParaRPr lang="en-US" sz="3200" noProof="0" dirty="0" smtClean="0"/>
          </a:p>
          <a:p>
            <a:pPr lvl="0"/>
            <a:r>
              <a:rPr lang="en-US" sz="3200" noProof="0" dirty="0" smtClean="0"/>
              <a:t>Conditions</a:t>
            </a:r>
          </a:p>
          <a:p>
            <a:pPr lvl="1" rtl="0" hangingPunct="0"/>
            <a:r>
              <a:rPr lang="en-US" sz="2400" noProof="0" dirty="0" smtClean="0"/>
              <a:t>Known analytic derivative</a:t>
            </a:r>
          </a:p>
          <a:p>
            <a:pPr lvl="1" rtl="0" hangingPunct="0"/>
            <a:r>
              <a:rPr lang="en-US" sz="2400" noProof="0" dirty="0" smtClean="0"/>
              <a:t>Tangent crosses 0-line in the definition domain.</a:t>
            </a:r>
            <a:endParaRPr lang="en-US" sz="24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2060630" y="1907638"/>
                <a:ext cx="5036270" cy="9157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r>
                            <a:rPr lang="fr-FR" sz="2400">
                              <a:latin typeface="Cambria Math"/>
                            </a:rPr>
                            <m:t>−</m:t>
                          </m:r>
                          <m:r>
                            <a:rPr lang="fr-FR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FR" sz="2400" i="0">
                          <a:latin typeface="Cambria Math"/>
                        </a:rPr>
                        <m:t>≃</m:t>
                      </m:r>
                      <m:r>
                        <a:rPr lang="fr-FR" sz="24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fr-FR"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FR" sz="2400" b="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𝑥𝑥</m:t>
                                  </m:r>
                                </m:sub>
                                <m:sup>
                                  <m:r>
                                    <a:rPr lang="fr-FR"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fr-FR" sz="240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fr-FR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30" y="1907638"/>
                <a:ext cx="5036270" cy="9157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1D </a:t>
            </a:r>
            <a:r>
              <a:rPr lang="en-US" dirty="0" smtClean="0"/>
              <a:t>Optimization – </a:t>
            </a:r>
            <a:r>
              <a:rPr lang="en-US" b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e'(</a:t>
            </a:r>
            <a:r>
              <a:rPr lang="en-US" b="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  <a:endParaRPr lang="en-US" b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2</a:t>
            </a:r>
            <a:r>
              <a:rPr lang="en-US" sz="3200" baseline="30000" noProof="0" dirty="0" smtClean="0"/>
              <a:t>nd</a:t>
            </a:r>
            <a:r>
              <a:rPr lang="en-US" sz="3200" noProof="0" dirty="0" smtClean="0"/>
              <a:t> order Taylor expansion</a:t>
            </a:r>
          </a:p>
          <a:p>
            <a:pPr lvl="2" rtl="0" hangingPunct="0">
              <a:buSzPct val="100000"/>
              <a:buFont typeface="Wingdings" panose="05000000000000000000" pitchFamily="2" charset="2"/>
              <a:buChar char="§"/>
            </a:pPr>
            <a:endParaRPr lang="en-US" sz="3200" noProof="0" dirty="0" smtClean="0"/>
          </a:p>
          <a:p>
            <a:pPr lvl="2" rtl="0" hangingPunct="0">
              <a:buSzPct val="100000"/>
              <a:buFont typeface="Wingdings" panose="05000000000000000000" pitchFamily="2" charset="2"/>
              <a:buChar char="§"/>
            </a:pPr>
            <a:endParaRPr lang="en-US" sz="3200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0-crossing of derivative</a:t>
            </a:r>
          </a:p>
          <a:p>
            <a:pPr lvl="2" rtl="0" hangingPunct="0">
              <a:buSzPct val="100000"/>
              <a:buFont typeface="Wingdings" panose="05000000000000000000" pitchFamily="2" charset="2"/>
              <a:buChar char="§"/>
            </a:pPr>
            <a:endParaRPr lang="en-US" sz="3200" noProof="0" dirty="0" smtClean="0"/>
          </a:p>
          <a:p>
            <a:pPr lvl="2" rtl="0" hangingPunct="0">
              <a:buSzPct val="100000"/>
              <a:buFont typeface="Wingdings" panose="05000000000000000000" pitchFamily="2" charset="2"/>
              <a:buChar char="§"/>
            </a:pPr>
            <a:endParaRPr lang="en-US" sz="3200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/>
              <a:t>Similar iterative process</a:t>
            </a:r>
            <a:endParaRPr lang="en-US" sz="3200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endParaRPr lang="en-US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1106041" y="1821599"/>
                <a:ext cx="7294324" cy="7739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400" smtClean="0">
                              <a:latin typeface="Cambria Math"/>
                            </a:rPr>
                            <m:t>e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fr-FR" sz="2400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fr-FR" sz="2400" i="0">
                              <a:latin typeface="Cambria Math"/>
                            </a:rPr>
                            <m:t>≃</m:t>
                          </m:r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/>
                            </a:rPr>
                            <m:t>e</m:t>
                          </m:r>
                          <m:r>
                            <a:rPr lang="fr-FR" sz="24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fr-FR" sz="2400" i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/>
                            </a:rPr>
                            <m:t>e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fr-FR" sz="2400" i="1">
                              <a:latin typeface="Cambria Math"/>
                            </a:rPr>
                            <m:t>h</m:t>
                          </m:r>
                          <m:r>
                            <a:rPr lang="fr-FR" sz="2400" i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400" i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400" i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𝑥𝑥</m:t>
                          </m:r>
                        </m:sub>
                        <m:sup>
                          <m:r>
                            <a:rPr lang="fr-FR" sz="2400" i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fr-FR" sz="2400" i="1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fr-FR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sSup>
                        <m:sSupPr>
                          <m:ctrlPr>
                            <a:rPr lang="fr-F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fr-FR" sz="2400" i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41" y="1821599"/>
                <a:ext cx="7294324" cy="7739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3335049" y="3622424"/>
                <a:ext cx="2473903" cy="930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</a:rPr>
                        <m:t>h</m:t>
                      </m:r>
                      <m:r>
                        <a:rPr lang="fr-FR" sz="2400" i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fr-FR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/>
                            </a:rPr>
                            <m:t>e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fr-FR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𝑥𝑥</m:t>
                              </m:r>
                            </m:sub>
                            <m:sup>
                              <m:r>
                                <a:rPr lang="fr-FR" sz="24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/>
                            </a:rPr>
                            <m:t>e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049" y="3622424"/>
                <a:ext cx="2473903" cy="9308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2711193" y="5312892"/>
                <a:ext cx="3721615" cy="930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fr-FR" sz="2400" i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fr-FR" sz="240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fr-FR" sz="2400" i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FR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/>
                            </a:rPr>
                            <m:t>e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fr-FR" sz="24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</a:rPr>
                                <m:t>𝑥𝑥</m:t>
                              </m:r>
                            </m:sub>
                            <m:sup>
                              <m:r>
                                <a:rPr lang="fr-FR" sz="240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/>
                            </a:rPr>
                            <m:t>e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193" y="5312892"/>
                <a:ext cx="3721615" cy="9308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8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2D Taylor Expansion</a:t>
            </a:r>
            <a:endParaRPr lang="en-US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15826" y="2155464"/>
            <a:ext cx="4062297" cy="26126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5213674" y="1371659"/>
                <a:ext cx="3666600" cy="7125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smtClean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/>
                            </a:rPr>
                            <m:t>𝑥</m:t>
                          </m:r>
                          <m:r>
                            <a:rPr lang="fr-FR" sz="2400" i="0">
                              <a:latin typeface="Cambria Math"/>
                            </a:rPr>
                            <m:t>,</m:t>
                          </m:r>
                          <m:r>
                            <a:rPr lang="fr-FR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fr-FR" sz="2400" i="0">
                          <a:latin typeface="Cambria Math"/>
                        </a:rPr>
                        <m:t>=</m:t>
                      </m:r>
                      <m:r>
                        <a:rPr lang="fr-FR" sz="2400" i="1">
                          <a:latin typeface="Cambria Math"/>
                        </a:rPr>
                        <m:t>𝑥</m:t>
                      </m:r>
                      <m:func>
                        <m:funcPr>
                          <m:ctrlPr>
                            <a:rPr lang="fr-FR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fr-FR" sz="2400" i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fr-FR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fr-FR" sz="2400" i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674" y="1371659"/>
                <a:ext cx="3666600" cy="7125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46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15826" y="2155464"/>
            <a:ext cx="4062297" cy="26126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314450" y="242311"/>
            <a:ext cx="7372350" cy="53296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2D Taylor Expansion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219200"/>
            <a:ext cx="8229600" cy="5257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marL="540000" lvl="1" indent="0">
              <a:buNone/>
            </a:pPr>
            <a:endParaRPr lang="en-US" sz="3200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Gradient</a:t>
            </a:r>
            <a:endParaRPr lang="en-US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4987938" y="4897704"/>
                <a:ext cx="4118071" cy="11029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𝜵</m:t>
                      </m:r>
                      <m:r>
                        <a:rPr lang="fr-FR" i="1">
                          <a:latin typeface="Cambria Math"/>
                          <a:cs typeface="Times New Roman" panose="02020603050405020304" pitchFamily="18" charset="0"/>
                        </a:rPr>
                        <m:t>𝑒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FR" i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i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fr-FR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num>
                                          <m:den>
                                            <m:r>
                                              <a:rPr lang="fr-FR" i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d>
                                  <m:d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fr-FR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FR" i="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fr-FR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fr-FR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fr-FR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fr-FR" i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fr-FR" i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fr-FR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fr-FR" i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fr-FR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FR" i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fr-FR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fr-FR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fr-FR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fr-FR" i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fr-FR" i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i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fr-FR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num>
                                          <m:den>
                                            <m:r>
                                              <a:rPr lang="fr-FR" i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func>
                                  <m:func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i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fr-FR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num>
                                          <m:den>
                                            <m:r>
                                              <a:rPr lang="fr-FR" i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938" y="4897704"/>
                <a:ext cx="4118071" cy="11029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>
                <a:spLocks noResize="1"/>
              </p:cNvSpPr>
              <p:nvPr/>
            </p:nvSpPr>
            <p:spPr>
              <a:xfrm>
                <a:off x="2432770" y="1649349"/>
                <a:ext cx="2192671" cy="828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𝜵</m:t>
                      </m:r>
                      <m:r>
                        <a:rPr lang="fr-FR" sz="2400" i="1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fr-F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FR" sz="2400" i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fr-FR" sz="2400" i="0"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fr-FR" sz="24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fr-FR" sz="2400" i="0"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fr-FR" sz="24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770" y="1649349"/>
                <a:ext cx="2192671" cy="8284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>
                <a:spLocks noResize="1"/>
              </p:cNvSpPr>
              <p:nvPr/>
            </p:nvSpPr>
            <p:spPr>
              <a:xfrm>
                <a:off x="5213674" y="1371659"/>
                <a:ext cx="3666600" cy="7125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smtClean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/>
                            </a:rPr>
                            <m:t>𝑥</m:t>
                          </m:r>
                          <m:r>
                            <a:rPr lang="fr-FR" sz="2400" i="0">
                              <a:latin typeface="Cambria Math"/>
                            </a:rPr>
                            <m:t>,</m:t>
                          </m:r>
                          <m:r>
                            <a:rPr lang="fr-FR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fr-FR" sz="2400" i="0">
                          <a:latin typeface="Cambria Math"/>
                        </a:rPr>
                        <m:t>=</m:t>
                      </m:r>
                      <m:r>
                        <a:rPr lang="fr-FR" sz="2400" i="1">
                          <a:latin typeface="Cambria Math"/>
                        </a:rPr>
                        <m:t>𝑥</m:t>
                      </m:r>
                      <m:func>
                        <m:funcPr>
                          <m:ctrlPr>
                            <a:rPr lang="fr-FR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fr-FR" sz="2400" i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fr-FR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fr-FR" sz="2400" i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674" y="1371659"/>
                <a:ext cx="3666600" cy="7125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7" y="2117724"/>
            <a:ext cx="44783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36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15826" y="2155464"/>
            <a:ext cx="4062297" cy="261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74" y="2117949"/>
            <a:ext cx="4478400" cy="27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314450" y="242311"/>
            <a:ext cx="7372350" cy="53296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2D Taylor Expansion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0" y="1219200"/>
            <a:ext cx="8229600" cy="5257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1" rtl="0" hangingPunct="0">
              <a:buNone/>
            </a:pPr>
            <a:endParaRPr lang="en-US" sz="3200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Gradient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1</a:t>
            </a:r>
            <a:r>
              <a:rPr lang="en-US" sz="3200" baseline="30000" noProof="0" dirty="0" smtClean="0"/>
              <a:t>st</a:t>
            </a:r>
            <a:r>
              <a:rPr lang="en-US" sz="3200" noProof="0" dirty="0" smtClean="0"/>
              <a:t> order derivative</a:t>
            </a:r>
          </a:p>
          <a:p>
            <a:pPr lvl="1" rtl="0" hangingPunct="0"/>
            <a:r>
              <a:rPr lang="en-US" sz="2800" noProof="0" dirty="0" smtClean="0"/>
              <a:t>Dot product with direction</a:t>
            </a:r>
            <a:endParaRPr lang="en-US" sz="28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>
                <a:spLocks noResize="1"/>
              </p:cNvSpPr>
              <p:nvPr/>
            </p:nvSpPr>
            <p:spPr>
              <a:xfrm>
                <a:off x="1371515" y="3666823"/>
                <a:ext cx="2648181" cy="507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𝒅</m:t>
                      </m:r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sz="2400" b="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fr-FR" sz="2400" b="0" i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sz="2400" b="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fr-FR" sz="2400" b="0" i="0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0" i="0">
                              <a:latin typeface="Cambria Math"/>
                            </a:rPr>
                            <m:t>ℜ</m:t>
                          </m:r>
                        </m:e>
                        <m:sup>
                          <m:r>
                            <a:rPr lang="fr-FR" sz="2400" b="0" i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400" b="0" i="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15" y="3666823"/>
                <a:ext cx="2648181" cy="5073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>
                <a:spLocks noResize="1"/>
              </p:cNvSpPr>
              <p:nvPr/>
            </p:nvSpPr>
            <p:spPr>
              <a:xfrm>
                <a:off x="1371515" y="5258475"/>
                <a:ext cx="3276558" cy="480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fr-FR" sz="2400" b="1" i="1"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sz="2400" b="1" i="1">
                          <a:latin typeface="Cambria Math"/>
                        </a:rPr>
                        <m:t>e</m:t>
                      </m:r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FR" sz="2400" b="0" i="1"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fr-FR" sz="2400" b="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fr-FR" sz="2400" b="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b="0" i="1">
                          <a:latin typeface="Cambria Math"/>
                        </a:rPr>
                        <m:t>e</m:t>
                      </m:r>
                      <m:r>
                        <a:rPr lang="fr-FR" sz="2400" b="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FR" sz="2400" b="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fr-FR" sz="2400" b="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fr-FR" sz="2400" b="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fr-FR" sz="2400" b="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b="0" i="1">
                          <a:latin typeface="Cambria Math"/>
                        </a:rPr>
                        <m:t>e</m:t>
                      </m:r>
                    </m:oMath>
                  </m:oMathPara>
                </a14:m>
                <a:endParaRPr lang="fr-FR" sz="2400" b="0" i="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15" y="5258475"/>
                <a:ext cx="3276558" cy="480944"/>
              </a:xfrm>
              <a:prstGeom prst="rect">
                <a:avLst/>
              </a:prstGeom>
              <a:blipFill rotWithShape="1">
                <a:blip r:embed="rId7"/>
                <a:stretch>
                  <a:fillRect b="-63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>
                <a:spLocks noResize="1"/>
              </p:cNvSpPr>
              <p:nvPr/>
            </p:nvSpPr>
            <p:spPr>
              <a:xfrm>
                <a:off x="1371515" y="4462422"/>
                <a:ext cx="2059237" cy="443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fr-FR" sz="2400" b="1" i="1"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sz="2400" b="1" i="1">
                          <a:latin typeface="Cambria Math"/>
                        </a:rPr>
                        <m:t>e</m:t>
                      </m:r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r>
                        <a:rPr lang="fr-FR" sz="2400" b="0" i="1">
                          <a:latin typeface="Cambria Math"/>
                        </a:rPr>
                        <m:t>〈</m:t>
                      </m:r>
                      <m:r>
                        <a:rPr lang="fr-FR" sz="2400" b="1" i="1">
                          <a:latin typeface="Cambria Math"/>
                        </a:rPr>
                        <m:t>𝒅</m:t>
                      </m:r>
                      <m:r>
                        <a:rPr lang="fr-FR" sz="2400" b="0" i="0">
                          <a:latin typeface="Cambria Math"/>
                        </a:rPr>
                        <m:t>,</m:t>
                      </m:r>
                      <m:r>
                        <a:rPr lang="fr-FR" sz="2400" b="1" i="1">
                          <a:latin typeface="Cambria Math"/>
                        </a:rPr>
                        <m:t>𝜵</m:t>
                      </m:r>
                      <m:r>
                        <m:rPr>
                          <m:sty m:val="p"/>
                        </m:rPr>
                        <a:rPr lang="fr-FR" sz="2400" b="0" i="0">
                          <a:latin typeface="Cambria Math"/>
                        </a:rPr>
                        <m:t>e</m:t>
                      </m:r>
                      <m:r>
                        <a:rPr lang="fr-FR" sz="2400" b="0" i="1">
                          <a:latin typeface="Cambria Math"/>
                        </a:rPr>
                        <m:t> 〉</m:t>
                      </m:r>
                    </m:oMath>
                  </m:oMathPara>
                </a14:m>
                <a:endParaRPr lang="fr-FR" sz="2400" b="0" i="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15" y="4462422"/>
                <a:ext cx="2059237" cy="443242"/>
              </a:xfrm>
              <a:prstGeom prst="rect">
                <a:avLst/>
              </a:prstGeom>
              <a:blipFill rotWithShape="1">
                <a:blip r:embed="rId8"/>
                <a:stretch>
                  <a:fillRect r="-888" b="-21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>
                <a:spLocks noResize="1"/>
              </p:cNvSpPr>
              <p:nvPr/>
            </p:nvSpPr>
            <p:spPr>
              <a:xfrm>
                <a:off x="5213674" y="1371659"/>
                <a:ext cx="3666600" cy="7125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smtClean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/>
                            </a:rPr>
                            <m:t>𝑥</m:t>
                          </m:r>
                          <m:r>
                            <a:rPr lang="fr-FR" sz="2400" i="0">
                              <a:latin typeface="Cambria Math"/>
                            </a:rPr>
                            <m:t>,</m:t>
                          </m:r>
                          <m:r>
                            <a:rPr lang="fr-FR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fr-FR" sz="2400" i="0">
                          <a:latin typeface="Cambria Math"/>
                        </a:rPr>
                        <m:t>=</m:t>
                      </m:r>
                      <m:r>
                        <a:rPr lang="fr-FR" sz="2400" i="1">
                          <a:latin typeface="Cambria Math"/>
                        </a:rPr>
                        <m:t>𝑥</m:t>
                      </m:r>
                      <m:func>
                        <m:funcPr>
                          <m:ctrlPr>
                            <a:rPr lang="fr-FR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fr-FR" sz="2400" i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fr-FR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i="1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fr-FR" sz="2400" i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674" y="1371659"/>
                <a:ext cx="3666600" cy="71254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>
                <a:spLocks noResize="1"/>
              </p:cNvSpPr>
              <p:nvPr/>
            </p:nvSpPr>
            <p:spPr>
              <a:xfrm>
                <a:off x="2432770" y="1649349"/>
                <a:ext cx="2192671" cy="828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𝜵</m:t>
                      </m:r>
                      <m:r>
                        <a:rPr lang="fr-FR" sz="2400" i="1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fr-F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FR" sz="2400" i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fr-FR" sz="2400" i="0"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fr-FR" sz="24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fr-FR" sz="2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fr-FR" sz="2400" i="0"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fr-FR" sz="24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770" y="1649349"/>
                <a:ext cx="2192671" cy="82841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8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N-dimensional Expansion</a:t>
            </a:r>
            <a:endParaRPr lang="en-US" i="1" noProof="0" dirty="0">
              <a:latin typeface="Times New Roman" pitchFamily="18"/>
            </a:endParaRPr>
          </a:p>
        </p:txBody>
      </p:sp>
      <p:sp>
        <p:nvSpPr>
          <p:cNvPr id="2" name="Espace réservé du texte 1"/>
          <p:cNvSpPr txBox="1">
            <a:spLocks noGrp="1"/>
          </p:cNvSpPr>
          <p:nvPr>
            <p:ph idx="1"/>
          </p:nvPr>
        </p:nvSpPr>
        <p:spPr/>
        <p:txBody>
          <a:bodyPr wrap="square" lIns="81639" tIns="42452" rIns="81639" bIns="42452" anchor="t" anchorCtr="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marL="457200" indent="-457200">
              <a:spcBef>
                <a:spcPts val="725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quation</a:t>
            </a:r>
            <a:r>
              <a:rPr lang="en-US" sz="3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unknowns</a:t>
            </a:r>
          </a:p>
          <a:p>
            <a:pPr marL="0" lvl="1" indent="0">
              <a:spcBef>
                <a:spcPts val="632"/>
              </a:spcBef>
              <a:spcAft>
                <a:spcPts val="0"/>
              </a:spcAft>
              <a:buNone/>
            </a:pPr>
            <a:endParaRPr lang="en-US" sz="3200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632"/>
              </a:spcBef>
              <a:spcAft>
                <a:spcPts val="0"/>
              </a:spcAft>
              <a:buNone/>
            </a:pPr>
            <a:endParaRPr lang="en-US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>
                <a:spLocks noResize="1"/>
              </p:cNvSpPr>
              <p:nvPr/>
            </p:nvSpPr>
            <p:spPr>
              <a:xfrm>
                <a:off x="-85492" y="3519040"/>
                <a:ext cx="2197288" cy="2300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/>
                        </a:rPr>
                        <m:t>𝜵</m:t>
                      </m:r>
                      <m:r>
                        <a:rPr lang="fr-FR" sz="2800" i="1">
                          <a:latin typeface="Cambria Math"/>
                        </a:rPr>
                        <m:t>𝑒</m:t>
                      </m:r>
                      <m:r>
                        <a:rPr lang="fr-FR" sz="2800" i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fr-FR" sz="2800" i="0"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fr-FR" sz="28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i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fr-FR" sz="2800" i="0"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fr-FR" sz="28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i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fr-FR" sz="2800" i="0"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fr-FR" sz="28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492" y="3519040"/>
                <a:ext cx="2197288" cy="23008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261003" y="1760230"/>
                <a:ext cx="8621995" cy="889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smtClean="0">
                          <a:latin typeface="Cambria Math"/>
                        </a:rPr>
                        <m:t>e</m:t>
                      </m:r>
                      <m:d>
                        <m:dPr>
                          <m:ctrlPr>
                            <a:rPr lang="fr-F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  <m:r>
                            <a:rPr lang="fr-FR" sz="2800" b="0" i="0">
                              <a:latin typeface="Cambria Math"/>
                            </a:rPr>
                            <m:t>+</m:t>
                          </m:r>
                          <m:r>
                            <a:rPr lang="fr-FR" sz="2800" b="1" i="1">
                              <a:latin typeface="Cambria Math"/>
                            </a:rPr>
                            <m:t>𝒉</m:t>
                          </m:r>
                        </m:e>
                      </m:d>
                      <m:r>
                        <a:rPr lang="fr-FR" sz="2400">
                          <a:latin typeface="Cambria Math"/>
                        </a:rPr>
                        <m:t>≃</m:t>
                      </m:r>
                      <m:r>
                        <m:rPr>
                          <m:sty m:val="p"/>
                        </m:rPr>
                        <a:rPr lang="fr-FR" sz="2800" b="0" i="0">
                          <a:latin typeface="Cambria Math"/>
                        </a:rPr>
                        <m:t>e</m:t>
                      </m:r>
                      <m:d>
                        <m:dPr>
                          <m:ctrlPr>
                            <a:rPr lang="fr-FR" sz="2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fr-FR" sz="2800" b="0" i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sz="28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800" b="0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fr-FR" sz="2800" b="1" i="1">
                          <a:latin typeface="Cambria Math"/>
                        </a:rPr>
                        <m:t>𝜵</m:t>
                      </m:r>
                      <m:r>
                        <m:rPr>
                          <m:sty m:val="p"/>
                        </m:rPr>
                        <a:rPr lang="fr-FR" sz="2800" b="0" i="0">
                          <a:latin typeface="Cambria Math"/>
                        </a:rPr>
                        <m:t>e</m:t>
                      </m:r>
                      <m:d>
                        <m:dPr>
                          <m:ctrlPr>
                            <a:rPr lang="fr-FR" sz="2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fr-FR" sz="2800" b="0" i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FR" sz="28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800" b="0" i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800" b="0" i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800" b="0" i="0">
                              <a:latin typeface="Cambria Math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fr-FR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 b="1" i="0">
                              <a:latin typeface="Cambria Math"/>
                            </a:rPr>
                            <m:t>𝐇</m:t>
                          </m:r>
                        </m:e>
                        <m:sub>
                          <m:r>
                            <a:rPr lang="fr-FR" sz="2800" b="1" i="0">
                              <a:latin typeface="Cambria Math"/>
                            </a:rPr>
                            <m:t>𝐞</m:t>
                          </m:r>
                        </m:sub>
                      </m:sSub>
                      <m:d>
                        <m:dPr>
                          <m:ctrlPr>
                            <a:rPr lang="fr-FR" sz="2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fr-FR" sz="2800" b="1" i="1">
                          <a:latin typeface="Cambria Math"/>
                        </a:rPr>
                        <m:t>𝒉</m:t>
                      </m:r>
                      <m:r>
                        <a:rPr lang="fr-FR" sz="2800" b="0" i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800" b="0" i="0">
                          <a:latin typeface="Cambria Math"/>
                        </a:rPr>
                        <m:t>o</m:t>
                      </m:r>
                      <m:d>
                        <m:dPr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800" b="0" i="0">
                              <a:latin typeface="Cambria Math"/>
                            </a:rPr>
                            <m:t>∥</m:t>
                          </m:r>
                          <m:r>
                            <a:rPr lang="fr-FR" sz="2800" b="1" i="1">
                              <a:latin typeface="Cambria Math"/>
                            </a:rPr>
                            <m:t>𝒉</m:t>
                          </m:r>
                          <m:sSubSup>
                            <m:sSubSupPr>
                              <m:ctrlPr>
                                <a:rPr lang="fr-FR" sz="2800" b="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800" b="0" i="0" smtClean="0">
                                  <a:latin typeface="Cambria Math"/>
                                </a:rPr>
                                <m:t>∥</m:t>
                              </m:r>
                            </m:e>
                            <m:sub>
                              <m:r>
                                <a:rPr lang="fr-FR" sz="2800" b="0" i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2800" b="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2800" b="0" i="1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3" y="1760230"/>
                <a:ext cx="8621995" cy="8890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rme libre 4"/>
          <p:cNvSpPr/>
          <p:nvPr/>
        </p:nvSpPr>
        <p:spPr>
          <a:xfrm>
            <a:off x="189295" y="2865661"/>
            <a:ext cx="1647714" cy="5575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hangingPunct="0"/>
            <a:r>
              <a:rPr lang="fr-FR" sz="3200" dirty="0">
                <a:solidFill>
                  <a:srgbClr val="FF0000"/>
                </a:solidFill>
                <a:latin typeface="Arial" pitchFamily="34"/>
                <a:ea typeface="宋体" pitchFamily="2"/>
                <a:cs typeface="Lohit Hindi" pitchFamily="2"/>
              </a:rPr>
              <a:t>gradient</a:t>
            </a:r>
          </a:p>
        </p:txBody>
      </p:sp>
      <p:sp>
        <p:nvSpPr>
          <p:cNvPr id="6" name="Forme libre 5"/>
          <p:cNvSpPr/>
          <p:nvPr/>
        </p:nvSpPr>
        <p:spPr>
          <a:xfrm>
            <a:off x="4241122" y="2865661"/>
            <a:ext cx="2878436" cy="5575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hangingPunct="0"/>
            <a:r>
              <a:rPr lang="fr-FR" sz="3200" dirty="0" err="1" smtClean="0">
                <a:solidFill>
                  <a:srgbClr val="FF0000"/>
                </a:solidFill>
                <a:latin typeface="Arial" pitchFamily="34"/>
                <a:ea typeface="宋体" pitchFamily="2"/>
                <a:cs typeface="Lohit Hindi" pitchFamily="2"/>
              </a:rPr>
              <a:t>Hessian</a:t>
            </a:r>
            <a:r>
              <a:rPr lang="fr-FR" sz="3200" dirty="0" smtClean="0">
                <a:solidFill>
                  <a:srgbClr val="FF0000"/>
                </a:solidFill>
                <a:latin typeface="Arial" pitchFamily="34"/>
                <a:ea typeface="宋体" pitchFamily="2"/>
                <a:cs typeface="Lohit Hindi" pitchFamily="2"/>
              </a:rPr>
              <a:t> Matrix</a:t>
            </a:r>
            <a:endParaRPr lang="fr-FR" sz="3200" dirty="0">
              <a:solidFill>
                <a:srgbClr val="FF0000"/>
              </a:solidFill>
              <a:latin typeface="Arial" pitchFamily="34"/>
              <a:ea typeface="宋体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>
                <a:spLocks noResize="1"/>
              </p:cNvSpPr>
              <p:nvPr/>
            </p:nvSpPr>
            <p:spPr>
              <a:xfrm>
                <a:off x="2085468" y="3495315"/>
                <a:ext cx="7189744" cy="2356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/>
                              <a:cs typeface="Times New Roman" panose="02020603050405020304" pitchFamily="18" charset="0"/>
                            </a:rPr>
                            <m:t>e</m:t>
                          </m:r>
                        </m:sub>
                      </m:sSub>
                      <m:d>
                        <m:dPr>
                          <m:ctrlPr>
                            <a:rPr lang="fr-FR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800" b="1" i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fr-FR" sz="2800" b="0" i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b="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⋰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⋰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68" y="3495315"/>
                <a:ext cx="7189744" cy="2356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2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N-dimensional Expansion</a:t>
            </a:r>
            <a:endParaRPr lang="en-US" i="1" noProof="0" dirty="0">
              <a:latin typeface="Times New Roman" pitchFamily="18"/>
            </a:endParaRPr>
          </a:p>
        </p:txBody>
      </p:sp>
      <p:sp>
        <p:nvSpPr>
          <p:cNvPr id="2" name="Espace réservé du texte 1"/>
          <p:cNvSpPr txBox="1">
            <a:spLocks noGrp="1"/>
          </p:cNvSpPr>
          <p:nvPr>
            <p:ph idx="1"/>
          </p:nvPr>
        </p:nvSpPr>
        <p:spPr/>
        <p:txBody>
          <a:bodyPr wrap="square" lIns="81639" tIns="42452" rIns="81639" bIns="42452" anchor="t" anchorCtr="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marL="457200" indent="-457200">
              <a:spcBef>
                <a:spcPts val="725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quation</a:t>
            </a:r>
            <a:r>
              <a:rPr lang="en-US" sz="3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unknowns</a:t>
            </a:r>
          </a:p>
          <a:p>
            <a:pPr marL="0" lvl="1" indent="0">
              <a:spcBef>
                <a:spcPts val="632"/>
              </a:spcBef>
              <a:spcAft>
                <a:spcPts val="0"/>
              </a:spcAft>
              <a:buNone/>
            </a:pPr>
            <a:endParaRPr lang="en-US" sz="3200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632"/>
              </a:spcBef>
              <a:spcAft>
                <a:spcPts val="0"/>
              </a:spcAft>
              <a:buNone/>
            </a:pPr>
            <a:endParaRPr lang="en-US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261003" y="1760230"/>
                <a:ext cx="8621995" cy="889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smtClean="0">
                          <a:latin typeface="Cambria Math"/>
                        </a:rPr>
                        <m:t>e</m:t>
                      </m:r>
                      <m:d>
                        <m:dPr>
                          <m:ctrlPr>
                            <a:rPr lang="fr-F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  <m:r>
                            <a:rPr lang="fr-FR" sz="2800" b="0" i="0">
                              <a:latin typeface="Cambria Math"/>
                            </a:rPr>
                            <m:t>+</m:t>
                          </m:r>
                          <m:r>
                            <a:rPr lang="fr-FR" sz="2800" b="1" i="1">
                              <a:latin typeface="Cambria Math"/>
                            </a:rPr>
                            <m:t>𝒉</m:t>
                          </m:r>
                        </m:e>
                      </m:d>
                      <m:r>
                        <a:rPr lang="fr-FR" sz="2400">
                          <a:latin typeface="Cambria Math"/>
                        </a:rPr>
                        <m:t>≃</m:t>
                      </m:r>
                      <m:r>
                        <m:rPr>
                          <m:sty m:val="p"/>
                        </m:rPr>
                        <a:rPr lang="fr-FR" sz="2800" b="0" i="0">
                          <a:latin typeface="Cambria Math"/>
                        </a:rPr>
                        <m:t>e</m:t>
                      </m:r>
                      <m:d>
                        <m:dPr>
                          <m:ctrlPr>
                            <a:rPr lang="fr-FR" sz="2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fr-FR" sz="2800" b="0" i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sz="28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800" b="0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fr-FR" sz="2800" b="1" i="1">
                          <a:latin typeface="Cambria Math"/>
                        </a:rPr>
                        <m:t>𝜵</m:t>
                      </m:r>
                      <m:r>
                        <m:rPr>
                          <m:sty m:val="p"/>
                        </m:rPr>
                        <a:rPr lang="fr-FR" sz="2800" b="0" i="0">
                          <a:latin typeface="Cambria Math"/>
                        </a:rPr>
                        <m:t>e</m:t>
                      </m:r>
                      <m:d>
                        <m:dPr>
                          <m:ctrlPr>
                            <a:rPr lang="fr-FR" sz="2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fr-FR" sz="2800" b="0" i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FR" sz="28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800" b="0" i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800" b="0" i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800" b="0" i="0">
                              <a:latin typeface="Cambria Math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fr-FR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 b="1" i="0">
                              <a:latin typeface="Cambria Math"/>
                            </a:rPr>
                            <m:t>𝐇</m:t>
                          </m:r>
                        </m:e>
                        <m:sub>
                          <m:r>
                            <a:rPr lang="fr-FR" sz="2800" b="1" i="0">
                              <a:latin typeface="Cambria Math"/>
                            </a:rPr>
                            <m:t>𝐞</m:t>
                          </m:r>
                        </m:sub>
                      </m:sSub>
                      <m:d>
                        <m:dPr>
                          <m:ctrlPr>
                            <a:rPr lang="fr-FR" sz="2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fr-FR" sz="2800" b="1" i="1">
                          <a:latin typeface="Cambria Math"/>
                        </a:rPr>
                        <m:t>𝒉</m:t>
                      </m:r>
                      <m:r>
                        <a:rPr lang="fr-FR" sz="2800" b="0" i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800" b="0" i="0">
                          <a:latin typeface="Cambria Math"/>
                        </a:rPr>
                        <m:t>o</m:t>
                      </m:r>
                      <m:d>
                        <m:dPr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800" b="0" i="0">
                              <a:latin typeface="Cambria Math"/>
                            </a:rPr>
                            <m:t>∥</m:t>
                          </m:r>
                          <m:r>
                            <a:rPr lang="fr-FR" sz="2800" b="1" i="1">
                              <a:latin typeface="Cambria Math"/>
                            </a:rPr>
                            <m:t>𝒉</m:t>
                          </m:r>
                          <m:sSubSup>
                            <m:sSubSupPr>
                              <m:ctrlPr>
                                <a:rPr lang="fr-FR" sz="2800" b="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2800" b="0" i="0" smtClean="0">
                                  <a:latin typeface="Cambria Math"/>
                                </a:rPr>
                                <m:t>∥</m:t>
                              </m:r>
                            </m:e>
                            <m:sub>
                              <m:r>
                                <a:rPr lang="fr-FR" sz="2800" b="0" i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2800" b="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2800" b="0" i="1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3" y="1760230"/>
                <a:ext cx="8621995" cy="8890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rme libre 4"/>
          <p:cNvSpPr/>
          <p:nvPr/>
        </p:nvSpPr>
        <p:spPr>
          <a:xfrm>
            <a:off x="189295" y="2865661"/>
            <a:ext cx="1647714" cy="5575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hangingPunct="0"/>
            <a:r>
              <a:rPr lang="fr-FR" sz="3200" dirty="0">
                <a:solidFill>
                  <a:srgbClr val="FF0000"/>
                </a:solidFill>
                <a:latin typeface="Arial" pitchFamily="34"/>
                <a:ea typeface="宋体" pitchFamily="2"/>
                <a:cs typeface="Lohit Hindi" pitchFamily="2"/>
              </a:rPr>
              <a:t>gradient</a:t>
            </a:r>
          </a:p>
        </p:txBody>
      </p:sp>
      <p:sp>
        <p:nvSpPr>
          <p:cNvPr id="6" name="Forme libre 5"/>
          <p:cNvSpPr/>
          <p:nvPr/>
        </p:nvSpPr>
        <p:spPr>
          <a:xfrm>
            <a:off x="3075899" y="2865661"/>
            <a:ext cx="5208882" cy="5575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hangingPunct="0"/>
            <a:r>
              <a:rPr lang="fr-FR" sz="3200" dirty="0" err="1" smtClean="0">
                <a:solidFill>
                  <a:srgbClr val="FF0000"/>
                </a:solidFill>
                <a:latin typeface="Arial" pitchFamily="34"/>
                <a:ea typeface="宋体" pitchFamily="2"/>
                <a:cs typeface="Lohit Hindi" pitchFamily="2"/>
              </a:rPr>
              <a:t>Hessian</a:t>
            </a:r>
            <a:r>
              <a:rPr lang="fr-FR" sz="3200" dirty="0" smtClean="0">
                <a:solidFill>
                  <a:srgbClr val="FF0000"/>
                </a:solidFill>
                <a:latin typeface="Arial" pitchFamily="34"/>
                <a:ea typeface="宋体" pitchFamily="2"/>
                <a:cs typeface="Lohit Hindi" pitchFamily="2"/>
              </a:rPr>
              <a:t> Matrix = 2D </a:t>
            </a:r>
            <a:r>
              <a:rPr lang="fr-FR" sz="3200" dirty="0" err="1" smtClean="0">
                <a:solidFill>
                  <a:srgbClr val="FF0000"/>
                </a:solidFill>
                <a:latin typeface="Arial" pitchFamily="34"/>
                <a:ea typeface="宋体" pitchFamily="2"/>
                <a:cs typeface="Lohit Hindi" pitchFamily="2"/>
              </a:rPr>
              <a:t>Tensor</a:t>
            </a:r>
            <a:endParaRPr lang="fr-FR" sz="3200" dirty="0">
              <a:solidFill>
                <a:srgbClr val="FF0000"/>
              </a:solidFill>
              <a:latin typeface="Arial" pitchFamily="34"/>
              <a:ea typeface="宋体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>
                <a:spLocks noResize="1"/>
              </p:cNvSpPr>
              <p:nvPr/>
            </p:nvSpPr>
            <p:spPr>
              <a:xfrm>
                <a:off x="-85492" y="3519040"/>
                <a:ext cx="2197288" cy="2300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/>
                        </a:rPr>
                        <m:t>𝜵</m:t>
                      </m:r>
                      <m:r>
                        <a:rPr lang="fr-FR" sz="2800" i="1">
                          <a:latin typeface="Cambria Math"/>
                        </a:rPr>
                        <m:t>𝑒</m:t>
                      </m:r>
                      <m:r>
                        <a:rPr lang="fr-FR" sz="2800" i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fr-FR" sz="2800" i="0"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fr-FR" sz="28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i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fr-FR" sz="2800" i="0"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fr-FR" sz="28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i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fr-FR" sz="2800" i="0"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fr-FR" sz="28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492" y="3519040"/>
                <a:ext cx="2197288" cy="23008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>
                <a:spLocks noResize="1"/>
              </p:cNvSpPr>
              <p:nvPr/>
            </p:nvSpPr>
            <p:spPr>
              <a:xfrm>
                <a:off x="2085468" y="3495315"/>
                <a:ext cx="7189744" cy="2356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/>
                              <a:cs typeface="Times New Roman" panose="02020603050405020304" pitchFamily="18" charset="0"/>
                            </a:rPr>
                            <m:t>e</m:t>
                          </m:r>
                        </m:sub>
                      </m:sSub>
                      <m:d>
                        <m:dPr>
                          <m:ctrlPr>
                            <a:rPr lang="fr-FR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800" b="1" i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fr-FR" sz="2800" b="0" i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b="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⋰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⋰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fr-FR" sz="2800" b="0" i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fr-FR" sz="2800" b="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68" y="3495315"/>
                <a:ext cx="7189744" cy="2356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3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Data modeling and conversion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Computed data</a:t>
            </a:r>
          </a:p>
          <a:p>
            <a:pPr lvl="1"/>
            <a:r>
              <a:rPr lang="en-US" noProof="0" dirty="0" smtClean="0"/>
              <a:t>Conversion between representations</a:t>
            </a:r>
          </a:p>
          <a:p>
            <a:pPr lvl="2"/>
            <a:r>
              <a:rPr lang="en-US" noProof="0" dirty="0" smtClean="0"/>
              <a:t>Ex: environment map  to spherical harmonics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73400"/>
            <a:ext cx="861369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commons/0/0e/Harmoni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43" y="4352924"/>
            <a:ext cx="1249881" cy="70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363862" y="5546690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Nijasure</a:t>
            </a:r>
            <a:r>
              <a:rPr lang="en-US" dirty="0" smtClean="0"/>
              <a:t> et al. – JGT 2005]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Hessian Matrix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2D Tensor</a:t>
            </a:r>
          </a:p>
          <a:p>
            <a:pPr lvl="1" rtl="0" hangingPunct="0"/>
            <a:r>
              <a:rPr lang="en-US" sz="2800" noProof="0" dirty="0" smtClean="0"/>
              <a:t>Associated to a quadratic form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/>
              <a:t>Symmetric</a:t>
            </a:r>
            <a:endParaRPr lang="en-US" sz="3200" noProof="0" dirty="0" smtClean="0"/>
          </a:p>
          <a:p>
            <a:pPr lvl="1" rtl="0" hangingPunct="0"/>
            <a:r>
              <a:rPr lang="en-US" sz="2800" noProof="0" dirty="0" smtClean="0"/>
              <a:t>Schwarz’ theorem </a:t>
            </a:r>
          </a:p>
          <a:p>
            <a:pPr lvl="1" rtl="0" hangingPunct="0"/>
            <a:r>
              <a:rPr lang="en-US" sz="2800" i="1" dirty="0" smtClean="0"/>
              <a:t>If a function has continuous n</a:t>
            </a:r>
            <a:r>
              <a:rPr lang="en-US" sz="2800" i="1" baseline="30000" dirty="0" smtClean="0"/>
              <a:t>th</a:t>
            </a:r>
            <a:r>
              <a:rPr lang="en-US" sz="2800" i="1" dirty="0" smtClean="0"/>
              <a:t>-order partial derivative, derivation order has no influence on the result.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6573802" y="1061403"/>
                <a:ext cx="2177770" cy="898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/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80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800" i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800" b="0" i="0">
                              <a:latin typeface="Cambria Math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fr-FR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1" i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1" i="0"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fr-FR" sz="2800" b="0" i="0">
                          <a:latin typeface="Cambria Math"/>
                        </a:rPr>
                        <m:t>(</m:t>
                      </m:r>
                      <m:r>
                        <a:rPr lang="fr-FR" sz="2800" b="1" i="1">
                          <a:latin typeface="Cambria Math"/>
                        </a:rPr>
                        <m:t>𝒙</m:t>
                      </m:r>
                      <m:r>
                        <a:rPr lang="fr-FR" sz="2800" b="0" i="0">
                          <a:latin typeface="Cambria Math"/>
                        </a:rPr>
                        <m:t>)</m:t>
                      </m:r>
                      <m:r>
                        <a:rPr lang="fr-FR" sz="2800" b="1" i="1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fr-FR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802" y="1061403"/>
                <a:ext cx="2177770" cy="898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Derivatives in Dimension </a:t>
            </a:r>
            <a:r>
              <a:rPr lang="en-US" b="0" i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0" noProof="0" dirty="0" err="1" smtClean="0"/>
              <a:t>x</a:t>
            </a:r>
            <a:r>
              <a:rPr lang="en-US" b="0" i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b="0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marL="457200" indent="-457200">
              <a:buSzPct val="100000"/>
              <a:buFont typeface="Wingdings" panose="05000000000000000000" pitchFamily="2" charset="2"/>
              <a:buChar char="§"/>
            </a:pPr>
            <a:r>
              <a:rPr lang="en-US" sz="3200" i="1" noProof="0" dirty="0" smtClean="0">
                <a:latin typeface="Times New Roman" pitchFamily="18"/>
              </a:rPr>
              <a:t>M</a:t>
            </a:r>
            <a:r>
              <a:rPr lang="en-US" sz="3200" noProof="0" dirty="0" smtClean="0"/>
              <a:t> </a:t>
            </a:r>
            <a:r>
              <a:rPr lang="en-US" sz="3200" dirty="0"/>
              <a:t>e</a:t>
            </a:r>
            <a:r>
              <a:rPr lang="en-US" sz="3200" noProof="0" dirty="0" err="1" smtClean="0"/>
              <a:t>quations</a:t>
            </a:r>
            <a:r>
              <a:rPr lang="en-US" sz="3200" noProof="0" dirty="0" smtClean="0"/>
              <a:t>, </a:t>
            </a:r>
            <a:r>
              <a:rPr lang="en-US" sz="3200" i="1" noProof="0" dirty="0" smtClean="0">
                <a:latin typeface="Times New Roman" pitchFamily="18"/>
              </a:rPr>
              <a:t>N</a:t>
            </a:r>
            <a:r>
              <a:rPr lang="en-US" sz="3200" noProof="0" dirty="0" smtClean="0"/>
              <a:t> unknowns</a:t>
            </a:r>
          </a:p>
          <a:p>
            <a:pPr marL="0" lvl="1" indent="0">
              <a:spcBef>
                <a:spcPts val="632"/>
              </a:spcBef>
              <a:spcAft>
                <a:spcPts val="0"/>
              </a:spcAft>
              <a:buNone/>
            </a:pPr>
            <a:endParaRPr lang="en-US" noProof="0" dirty="0" smtClean="0"/>
          </a:p>
          <a:p>
            <a:pPr marL="673685" lvl="1" indent="-258959">
              <a:spcBef>
                <a:spcPts val="632"/>
              </a:spcBef>
              <a:spcAft>
                <a:spcPts val="0"/>
              </a:spcAft>
              <a:buNone/>
              <a:tabLst>
                <a:tab pos="673685" algn="l"/>
                <a:tab pos="829126" algn="l"/>
                <a:tab pos="1658577" algn="l"/>
                <a:tab pos="2488030" algn="l"/>
                <a:tab pos="3317482" algn="l"/>
                <a:tab pos="4146934" algn="l"/>
                <a:tab pos="4976387" algn="l"/>
                <a:tab pos="5805839" algn="l"/>
                <a:tab pos="6635291" algn="l"/>
                <a:tab pos="7464744" algn="l"/>
                <a:tab pos="8294196" algn="l"/>
                <a:tab pos="9123648" algn="l"/>
              </a:tabLst>
            </a:pPr>
            <a:r>
              <a:rPr lang="en-US" noProof="0" dirty="0" smtClean="0"/>
              <a:t>					</a:t>
            </a:r>
          </a:p>
          <a:p>
            <a:pPr marL="0" lvl="1" indent="0">
              <a:spcBef>
                <a:spcPts val="632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sp>
        <p:nvSpPr>
          <p:cNvPr id="4" name="Forme libre 3"/>
          <p:cNvSpPr/>
          <p:nvPr/>
        </p:nvSpPr>
        <p:spPr>
          <a:xfrm>
            <a:off x="3052760" y="3008125"/>
            <a:ext cx="3038480" cy="5575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hangingPunct="0"/>
            <a:r>
              <a:rPr lang="fr-FR" sz="3200" dirty="0" err="1" smtClean="0">
                <a:solidFill>
                  <a:srgbClr val="FF0000"/>
                </a:solidFill>
                <a:latin typeface="Arial" pitchFamily="34"/>
                <a:ea typeface="宋体" pitchFamily="2"/>
                <a:cs typeface="Lohit Hindi" pitchFamily="2"/>
              </a:rPr>
              <a:t>Jacobian</a:t>
            </a:r>
            <a:r>
              <a:rPr lang="fr-FR" sz="3200" dirty="0" smtClean="0">
                <a:solidFill>
                  <a:srgbClr val="FF0000"/>
                </a:solidFill>
                <a:latin typeface="Arial" pitchFamily="34"/>
                <a:ea typeface="宋体" pitchFamily="2"/>
                <a:cs typeface="Lohit Hindi" pitchFamily="2"/>
              </a:rPr>
              <a:t> matrix</a:t>
            </a:r>
            <a:endParaRPr lang="fr-FR" sz="3200" dirty="0">
              <a:solidFill>
                <a:srgbClr val="FF0000"/>
              </a:solidFill>
              <a:latin typeface="Arial" pitchFamily="34"/>
              <a:ea typeface="宋体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1479477" y="2009519"/>
                <a:ext cx="6185046" cy="503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algn="just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smtClean="0">
                          <a:latin typeface="Cambria Math"/>
                        </a:rPr>
                        <m:t>𝐞</m:t>
                      </m:r>
                      <m:r>
                        <a:rPr lang="fr-FR" sz="2800" i="0">
                          <a:latin typeface="Cambria Math"/>
                        </a:rPr>
                        <m:t>(</m:t>
                      </m:r>
                      <m:r>
                        <a:rPr lang="fr-FR" sz="2800" b="1" i="1">
                          <a:latin typeface="Cambria Math"/>
                        </a:rPr>
                        <m:t>𝒙</m:t>
                      </m:r>
                      <m:r>
                        <a:rPr lang="fr-FR" sz="2800" b="0" i="0">
                          <a:latin typeface="Cambria Math"/>
                        </a:rPr>
                        <m:t>+</m:t>
                      </m:r>
                      <m:r>
                        <a:rPr lang="fr-FR" sz="2800" b="1" i="1">
                          <a:latin typeface="Cambria Math"/>
                        </a:rPr>
                        <m:t>𝒉</m:t>
                      </m:r>
                      <m:r>
                        <a:rPr lang="fr-FR" sz="2800" b="1" i="1">
                          <a:latin typeface="Cambria Math"/>
                        </a:rPr>
                        <m:t>)</m:t>
                      </m:r>
                      <m:r>
                        <a:rPr lang="fr-FR" sz="2400">
                          <a:latin typeface="Cambria Math"/>
                        </a:rPr>
                        <m:t>≃</m:t>
                      </m:r>
                      <m:r>
                        <a:rPr lang="fr-FR" sz="2800" b="1" i="0">
                          <a:latin typeface="Cambria Math"/>
                        </a:rPr>
                        <m:t>𝐞</m:t>
                      </m:r>
                      <m:r>
                        <a:rPr lang="fr-FR" sz="2800" b="0" i="0">
                          <a:latin typeface="Cambria Math"/>
                        </a:rPr>
                        <m:t>(</m:t>
                      </m:r>
                      <m:r>
                        <a:rPr lang="fr-FR" sz="2800" b="1" i="1">
                          <a:latin typeface="Cambria Math"/>
                        </a:rPr>
                        <m:t>𝒙</m:t>
                      </m:r>
                      <m:r>
                        <a:rPr lang="fr-FR" sz="2800" b="1" i="1">
                          <a:latin typeface="Cambria Math"/>
                        </a:rPr>
                        <m:t>)</m:t>
                      </m:r>
                      <m:r>
                        <a:rPr lang="fr-FR" sz="2800" b="0" i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8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 b="1" i="0">
                              <a:latin typeface="Cambria Math"/>
                            </a:rPr>
                            <m:t>𝐉</m:t>
                          </m:r>
                        </m:e>
                        <m:sub>
                          <m:r>
                            <a:rPr lang="fr-FR" sz="2800" b="0" i="0">
                              <a:latin typeface="Cambria Math"/>
                            </a:rPr>
                            <m:t>𝐞</m:t>
                          </m:r>
                        </m:sub>
                      </m:sSub>
                      <m:r>
                        <a:rPr lang="fr-FR" sz="2800" b="0" i="0">
                          <a:latin typeface="Cambria Math"/>
                        </a:rPr>
                        <m:t>(</m:t>
                      </m:r>
                      <m:r>
                        <a:rPr lang="fr-FR" sz="2800" b="1" i="1">
                          <a:latin typeface="Cambria Math"/>
                        </a:rPr>
                        <m:t>𝒙</m:t>
                      </m:r>
                      <m:r>
                        <a:rPr lang="fr-FR" sz="2800" b="0" i="0">
                          <a:latin typeface="Cambria Math"/>
                        </a:rPr>
                        <m:t>)</m:t>
                      </m:r>
                      <m:r>
                        <a:rPr lang="fr-FR" sz="2800" b="1" i="1">
                          <a:latin typeface="Cambria Math"/>
                        </a:rPr>
                        <m:t>𝒉</m:t>
                      </m:r>
                      <m:r>
                        <a:rPr lang="fr-FR" sz="2800" b="0" i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800" b="0" i="0">
                          <a:latin typeface="Cambria Math"/>
                        </a:rPr>
                        <m:t>o</m:t>
                      </m:r>
                      <m:r>
                        <a:rPr lang="fr-FR" sz="2800" b="0" i="0">
                          <a:latin typeface="Cambria Math"/>
                        </a:rPr>
                        <m:t>(∥</m:t>
                      </m:r>
                      <m:r>
                        <a:rPr lang="fr-FR" sz="2800" b="1" i="1">
                          <a:latin typeface="Cambria Math"/>
                        </a:rPr>
                        <m:t>𝒉</m:t>
                      </m:r>
                      <m:sSub>
                        <m:sSubPr>
                          <m:ctrlPr>
                            <a:rPr lang="fr-FR" sz="28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 b="0" i="0" smtClean="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800" b="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sz="28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477" y="2009519"/>
                <a:ext cx="6185046" cy="5033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827279" y="3623194"/>
                <a:ext cx="7489442" cy="1992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8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8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sub>
                      </m:sSub>
                      <m:d>
                        <m:dPr>
                          <m:ctrlPr>
                            <a:rPr lang="fr-FR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fr-FR" sz="2800" b="0" i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b="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b="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fr-FR" sz="2800" b="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800" b="0" i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fr-FR" sz="2800" b="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800" b="0" i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800" b="0" i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800" b="0" i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⋱</m:t>
                                </m:r>
                              </m:e>
                              <m:e/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800" b="0" i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a:rPr lang="fr-FR" sz="2800" b="0" i="1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fr-FR" sz="2800" b="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 b="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800" b="0" i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a:rPr lang="fr-FR" sz="2800" b="0" i="1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800" b="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79" y="3623194"/>
                <a:ext cx="7489442" cy="19924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2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err="1" smtClean="0"/>
              <a:t>Jacobian</a:t>
            </a:r>
            <a:r>
              <a:rPr lang="en-US" noProof="0" dirty="0" smtClean="0"/>
              <a:t> Matrix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Be careful: 1</a:t>
            </a:r>
            <a:r>
              <a:rPr lang="en-US" sz="3200" baseline="30000" noProof="0" dirty="0" smtClean="0"/>
              <a:t>st</a:t>
            </a:r>
            <a:r>
              <a:rPr lang="en-US" sz="3200" noProof="0" dirty="0" smtClean="0"/>
              <a:t> order derivative only</a:t>
            </a:r>
          </a:p>
          <a:p>
            <a:pPr lvl="1" rtl="0" hangingPunct="0"/>
            <a:r>
              <a:rPr lang="en-US" sz="2800" dirty="0" smtClean="0"/>
              <a:t>Gradient for vector functions</a:t>
            </a:r>
            <a:endParaRPr lang="en-US" sz="2800" noProof="0" dirty="0" smtClean="0"/>
          </a:p>
          <a:p>
            <a:pPr lvl="1" rtl="0" hangingPunct="0"/>
            <a:r>
              <a:rPr lang="en-US" sz="2800" noProof="0" dirty="0" smtClean="0"/>
              <a:t>Not a Hessian matrix</a:t>
            </a:r>
          </a:p>
          <a:p>
            <a:pPr lvl="4"/>
            <a:endParaRPr lang="en-US" sz="3000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Used for integration by substitution</a:t>
            </a:r>
          </a:p>
          <a:p>
            <a:pPr lvl="1" rtl="0" hangingPunct="0"/>
            <a:r>
              <a:rPr lang="en-US" sz="28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noProof="0" dirty="0" smtClean="0"/>
              <a:t> is a </a:t>
            </a:r>
            <a:r>
              <a:rPr lang="en-US" sz="2800" noProof="0" dirty="0" err="1" smtClean="0"/>
              <a:t>bijective</a:t>
            </a:r>
            <a:r>
              <a:rPr lang="en-US" sz="2800" noProof="0" dirty="0" smtClean="0"/>
              <a:t> vector function</a:t>
            </a:r>
          </a:p>
          <a:p>
            <a:pPr lvl="1" rtl="0" hangingPunct="0"/>
            <a:r>
              <a:rPr lang="en-US" sz="28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noProof="0" dirty="0" smtClean="0"/>
              <a:t> </a:t>
            </a:r>
            <a:r>
              <a:rPr lang="en-US" sz="28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smtClean="0"/>
              <a:t>(square matrix)</a:t>
            </a:r>
            <a:endParaRPr lang="en-US" sz="28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427619" y="5079829"/>
                <a:ext cx="8288763" cy="8775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supHide m:val="on"/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/>
                            </a:rPr>
                            <m:t>𝐷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>
                          <a:latin typeface="Cambria Math"/>
                          <a:cs typeface="Times New Roman" panose="02020603050405020304" pitchFamily="18" charset="0"/>
                        </a:rPr>
                        <m:t>d</m:t>
                      </m:r>
                      <m:sSub>
                        <m:sSubPr>
                          <m:ctrlPr>
                            <a:rPr lang="fr-FR" sz="24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FR" sz="2400" b="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sz="2400" i="1">
                          <a:latin typeface="Cambria Math"/>
                        </a:rPr>
                        <m:t>…</m:t>
                      </m:r>
                      <m:r>
                        <m:rPr>
                          <m:sty m:val="p"/>
                        </m:rPr>
                        <a:rPr lang="fr-FR" sz="2400">
                          <a:latin typeface="Cambria Math"/>
                          <a:cs typeface="Times New Roman" panose="02020603050405020304" pitchFamily="18" charset="0"/>
                        </a:rPr>
                        <m:t>d</m:t>
                      </m:r>
                      <m:sSub>
                        <m:sSubPr>
                          <m:ctrlPr>
                            <a:rPr lang="fr-FR" sz="24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FR" sz="2400" b="0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supHide m:val="on"/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b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fr-FR" sz="2400" b="0" i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fr-FR" sz="2400" b="0">
                              <a:latin typeface="Cambria Math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</m:nary>
                      <m:d>
                        <m:d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b="0">
                              <a:latin typeface="Cambria Math"/>
                              <a:cs typeface="Times New Roman" panose="02020603050405020304" pitchFamily="18" charset="0"/>
                            </a:rPr>
                            <m:t>𝐞</m:t>
                          </m:r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fr-FR" sz="2400" b="0" i="0">
                          <a:latin typeface="Cambria Math"/>
                        </a:rPr>
                        <m:t>∣</m:t>
                      </m:r>
                      <m:func>
                        <m:func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>
                              <a:latin typeface="Cambria Math"/>
                              <a:cs typeface="Times New Roman" panose="02020603050405020304" pitchFamily="18" charset="0"/>
                            </a:rPr>
                            <m:t>det</m:t>
                          </m:r>
                        </m:fName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𝐉</m:t>
                              </m:r>
                            </m:e>
                            <m:sub>
                              <m:r>
                                <a:rPr lang="fr-FR" sz="2400" b="1">
                                  <a:latin typeface="Cambria Math"/>
                                </a:rPr>
                                <m:t>𝐞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fr-FR" sz="2400" b="0" i="0">
                          <a:latin typeface="Cambria Math"/>
                        </a:rPr>
                        <m:t>∣</m:t>
                      </m:r>
                      <m:r>
                        <m:rPr>
                          <m:sty m:val="p"/>
                        </m:rPr>
                        <a:rPr lang="fr-FR" sz="2400" b="0">
                          <a:latin typeface="Cambria Math"/>
                          <a:cs typeface="Times New Roman" panose="02020603050405020304" pitchFamily="18" charset="0"/>
                        </a:rPr>
                        <m:t>d</m:t>
                      </m:r>
                      <m:sSub>
                        <m:sSub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sz="2400" i="1">
                          <a:latin typeface="Cambria Math"/>
                        </a:rPr>
                        <m:t>…</m:t>
                      </m:r>
                      <m:r>
                        <m:rPr>
                          <m:sty m:val="p"/>
                        </m:rPr>
                        <a:rPr lang="fr-FR" sz="2400" b="0">
                          <a:latin typeface="Cambria Math"/>
                          <a:cs typeface="Times New Roman" panose="02020603050405020304" pitchFamily="18" charset="0"/>
                        </a:rPr>
                        <m:t>d</m:t>
                      </m:r>
                      <m:sSub>
                        <m:sSub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fr-FR" sz="20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19" y="5079829"/>
                <a:ext cx="8288763" cy="8775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6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Optimization: find </a:t>
            </a:r>
            <a:r>
              <a:rPr lang="en-US" i="1" noProof="0" dirty="0" err="1" smtClean="0">
                <a:latin typeface="Symbol"/>
              </a:rPr>
              <a:t>Ñ</a:t>
            </a:r>
            <a:r>
              <a:rPr lang="en-US" b="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  <a:endParaRPr lang="en-US" b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2</a:t>
            </a:r>
            <a:r>
              <a:rPr lang="en-US" sz="3200" baseline="30000" noProof="0" dirty="0" smtClean="0"/>
              <a:t>nd</a:t>
            </a:r>
            <a:r>
              <a:rPr lang="en-US" sz="3200" noProof="0" dirty="0" smtClean="0"/>
              <a:t> order Taylor expansion</a:t>
            </a:r>
          </a:p>
          <a:p>
            <a:pPr lvl="2" rtl="0" hangingPunct="0">
              <a:buNone/>
            </a:pPr>
            <a:endParaRPr lang="en-US" sz="3200" noProof="0" dirty="0" smtClean="0"/>
          </a:p>
          <a:p>
            <a:pPr lvl="2" rtl="0" hangingPunct="0">
              <a:buNone/>
            </a:pPr>
            <a:endParaRPr lang="en-US" sz="3200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Step estimation</a:t>
            </a:r>
          </a:p>
          <a:p>
            <a:pPr lvl="2" rtl="0" hangingPunct="0">
              <a:buNone/>
            </a:pPr>
            <a:endParaRPr lang="en-US" sz="3200" noProof="0" dirty="0" smtClean="0"/>
          </a:p>
          <a:p>
            <a:pPr lvl="2" rtl="0" hangingPunct="0">
              <a:buNone/>
            </a:pPr>
            <a:endParaRPr lang="en-US" sz="3200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Iteration</a:t>
            </a:r>
          </a:p>
          <a:p>
            <a:pPr lvl="0"/>
            <a:endParaRPr lang="en-US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2469363" y="3666115"/>
                <a:ext cx="4205274" cy="707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𝒉</m:t>
                      </m:r>
                      <m:r>
                        <a:rPr lang="fr-FR" sz="2400" b="0" i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0">
                                      <a:latin typeface="Cambria Math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400" b="0" i="0">
                                      <a:latin typeface="Cambria Math"/>
                                    </a:rPr>
                                    <m:t>e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2400" b="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400" b="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sz="2400" b="0" i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fr-FR" sz="2400" b="1" i="1">
                          <a:latin typeface="Cambria Math"/>
                        </a:rPr>
                        <m:t>𝜵</m:t>
                      </m:r>
                      <m:r>
                        <m:rPr>
                          <m:sty m:val="p"/>
                        </m:rPr>
                        <a:rPr lang="fr-FR" sz="2400" b="0" i="0">
                          <a:latin typeface="Cambria Math"/>
                        </a:rPr>
                        <m:t>e</m:t>
                      </m:r>
                      <m:d>
                        <m:d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fr-FR" sz="24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363" y="3666115"/>
                <a:ext cx="4205274" cy="7073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1866987" y="5454916"/>
                <a:ext cx="5410026" cy="707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fr-FR" sz="2400" b="0" i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fr-FR" sz="2400" b="0" i="0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2400" b="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400" b="0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400" b="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2400" b="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400" b="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sz="2400" b="0" i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fr-FR" sz="2400" b="1" i="1">
                          <a:latin typeface="Cambria Math"/>
                        </a:rPr>
                        <m:t>𝜵</m:t>
                      </m:r>
                      <m:r>
                        <m:rPr>
                          <m:sty m:val="p"/>
                        </m:rPr>
                        <a:rPr lang="fr-FR" sz="2400" b="0" i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0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fr-FR" sz="24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87" y="5454916"/>
                <a:ext cx="5410026" cy="7073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962765" y="1841018"/>
                <a:ext cx="7218470" cy="7739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smtClean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fr-FR" sz="2400" b="0" i="0">
                              <a:latin typeface="Cambria Math"/>
                            </a:rPr>
                            <m:t>+</m:t>
                          </m:r>
                          <m:r>
                            <a:rPr lang="fr-FR" sz="2400" b="1" i="1">
                              <a:latin typeface="Cambria Math"/>
                            </a:rPr>
                            <m:t>𝒉</m:t>
                          </m:r>
                        </m:e>
                      </m:d>
                      <m:r>
                        <a:rPr lang="fr-FR" sz="2400">
                          <a:latin typeface="Cambria Math"/>
                        </a:rPr>
                        <m:t>≃</m:t>
                      </m:r>
                      <m:r>
                        <m:rPr>
                          <m:sty m:val="p"/>
                        </m:rPr>
                        <a:rPr lang="fr-FR" sz="2400" b="0" i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fr-FR" sz="2400" b="0" i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400" b="1" i="0">
                              <a:latin typeface="Cambria Math"/>
                              <a:cs typeface="Times New Roman" panose="02020603050405020304" pitchFamily="18" charset="0"/>
                            </a:rPr>
                            <m:t>T</m:t>
                          </m:r>
                        </m:sup>
                      </m:sSup>
                      <m:r>
                        <a:rPr lang="fr-FR" sz="2400" b="1" i="1">
                          <a:latin typeface="Cambria Math"/>
                        </a:rPr>
                        <m:t>𝜵</m:t>
                      </m:r>
                      <m:r>
                        <a:rPr lang="fr-FR" sz="2400" b="0" i="1">
                          <a:latin typeface="Cambria Math"/>
                          <a:cs typeface="Times New Roman" panose="02020603050405020304" pitchFamily="18" charset="0"/>
                        </a:rPr>
                        <m:t>𝑒</m:t>
                      </m:r>
                      <m:d>
                        <m:d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fr-FR" sz="2400" b="0" i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400" b="0" i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400" b="1" i="0">
                              <a:latin typeface="Cambria Math"/>
                              <a:cs typeface="Times New Roman" panose="020206030504050203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400" b="1" i="0">
                              <a:latin typeface="Cambria Math"/>
                              <a:cs typeface="Times New Roman" panose="02020603050405020304" pitchFamily="18" charset="0"/>
                            </a:rPr>
                            <m:t>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 b="0" i="0">
                              <a:latin typeface="Cambria Math"/>
                              <a:cs typeface="Times New Roman" panose="02020603050405020304" pitchFamily="18" charset="0"/>
                            </a:rPr>
                            <m:t>e</m:t>
                          </m:r>
                        </m:sub>
                      </m:sSub>
                      <m:d>
                        <m:d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fr-FR" sz="2400" b="1" i="1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fr-FR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65" y="1841018"/>
                <a:ext cx="7218470" cy="7739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5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Limitation of Newton Method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en-US" sz="3200" noProof="0" dirty="0" smtClean="0"/>
              <a:t>If the Hessian is not semi positive-definite</a:t>
            </a:r>
          </a:p>
          <a:p>
            <a:pPr lvl="1" rtl="0" hangingPunct="0"/>
            <a:r>
              <a:rPr lang="en-US" sz="2800" noProof="0" dirty="0" smtClean="0"/>
              <a:t>Each step increase the error !</a:t>
            </a:r>
          </a:p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18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Gradient Descent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Follow the inclination of the function</a:t>
            </a:r>
          </a:p>
          <a:p>
            <a:pPr lvl="1"/>
            <a:r>
              <a:rPr lang="en-US" sz="2800" dirty="0" smtClean="0"/>
              <a:t>Inclination = slope = </a:t>
            </a:r>
            <a:r>
              <a:rPr lang="en-US" sz="2800" noProof="0" dirty="0" smtClean="0"/>
              <a:t>gradient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Compute how much in this direction</a:t>
            </a:r>
            <a:endParaRPr lang="en-US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434095" y="3011167"/>
                <a:ext cx="8275811" cy="506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fr-FR" sz="2400" b="0" i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0">
                              <a:latin typeface="Cambria Math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fr-FR" sz="2400" b="0" i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/>
                        </a:rPr>
                        <m:t>h</m:t>
                      </m:r>
                      <m:r>
                        <a:rPr lang="fr-FR" sz="2400" b="1" i="1">
                          <a:latin typeface="Cambria Math"/>
                        </a:rPr>
                        <m:t>𝜵</m:t>
                      </m:r>
                      <m:r>
                        <m:rPr>
                          <m:sty m:val="p"/>
                        </m:rPr>
                        <a:rPr lang="fr-FR" sz="2400" b="0" i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b="0" smtClean="0">
                          <a:latin typeface="Cambria Math"/>
                          <a:cs typeface="Times New Roman" panose="02020603050405020304" pitchFamily="18" charset="0"/>
                        </a:rPr>
                        <m:t>with</m:t>
                      </m:r>
                      <m:r>
                        <a:rPr lang="fr-FR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b="0" i="0">
                          <a:latin typeface="Cambria Math"/>
                        </a:rPr>
                        <m:t>ρ</m:t>
                      </m:r>
                      <m:r>
                        <a:rPr lang="fr-FR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such</m:t>
                      </m:r>
                      <m:r>
                        <a:rPr lang="fr-FR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as</m:t>
                      </m:r>
                      <m:r>
                        <a:rPr lang="fr-FR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b="0" i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b="0" i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fr-FR" sz="2400" b="0" i="0">
                          <a:latin typeface="Cambria Math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fr-FR" sz="2400" b="0" i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fr-FR" sz="2400" b="1" i="1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24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5" y="3011167"/>
                <a:ext cx="8275811" cy="5063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2807116" y="3583683"/>
                <a:ext cx="3521176" cy="594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/>
                            </a:rPr>
                            <m:t>h</m:t>
                          </m:r>
                        </m:lim>
                      </m:limLow>
                      <m:r>
                        <a:rPr lang="fr-FR" sz="24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i="1">
                          <a:latin typeface="Cambria Math"/>
                        </a:rPr>
                        <m:t>e</m:t>
                      </m:r>
                      <m:d>
                        <m:dPr>
                          <m:ctrlPr>
                            <a:rPr lang="fr-FR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fr-FR" sz="2400" b="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/>
                            </a:rPr>
                            <m:t>h</m:t>
                          </m:r>
                          <m:r>
                            <a:rPr lang="fr-FR" sz="2400" b="1" i="1">
                              <a:latin typeface="Cambria Math"/>
                            </a:rPr>
                            <m:t>𝜵</m:t>
                          </m:r>
                          <m:r>
                            <m:rPr>
                              <m:sty m:val="p"/>
                            </m:rPr>
                            <a:rPr lang="fr-FR" sz="2400" b="0" i="0">
                              <a:latin typeface="Cambria Math"/>
                            </a:rPr>
                            <m:t>e</m:t>
                          </m:r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b="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b="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fr-FR" sz="2400" b="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116" y="3583683"/>
                <a:ext cx="3521176" cy="5947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186046" y="4205533"/>
                <a:ext cx="8771908" cy="7157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smtClean="0"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sz="2400" i="1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fr-FR" sz="2400" b="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/>
                            </a:rPr>
                            <m:t>h</m:t>
                          </m:r>
                          <m:r>
                            <a:rPr lang="fr-FR" sz="2400" b="1" i="1">
                              <a:latin typeface="Cambria Math"/>
                            </a:rPr>
                            <m:t>𝜵</m:t>
                          </m:r>
                          <m:r>
                            <m:rPr>
                              <m:sty m:val="p"/>
                            </m:rPr>
                            <a:rPr lang="fr-FR" sz="2400" b="0" i="0">
                              <a:latin typeface="Cambria Math"/>
                              <a:cs typeface="Times New Roman" panose="020206030504050203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b="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b="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fr-FR" sz="2400" b="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fr-FR" sz="2400" b="0" i="0">
                          <a:latin typeface="Cambria Math"/>
                        </a:rPr>
                        <m:t>=0=</m:t>
                      </m:r>
                      <m:sSup>
                        <m:s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𝜵</m:t>
                              </m:r>
                              <m:r>
                                <m:rPr>
                                  <m:sty m:val="p"/>
                                </m:rPr>
                                <a:rPr lang="fr-FR" sz="2400" b="0" i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fr-FR" sz="2400" b="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2400" b="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400" b="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fr-FR" sz="2400" b="0" i="0">
                              <a:latin typeface="Cambria Math"/>
                              <a:cs typeface="Times New Roman" panose="02020603050405020304" pitchFamily="18" charset="0"/>
                            </a:rPr>
                            <m:t>T</m:t>
                          </m:r>
                        </m:sup>
                      </m:sSup>
                      <m:r>
                        <a:rPr lang="fr-FR" sz="2400" b="1" i="1">
                          <a:latin typeface="Cambria Math"/>
                        </a:rPr>
                        <m:t>𝜵</m:t>
                      </m:r>
                      <m:r>
                        <m:rPr>
                          <m:sty m:val="p"/>
                        </m:rPr>
                        <a:rPr lang="fr-FR" sz="2400" b="0" i="1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fr-FR" sz="2400" b="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/>
                            </a:rPr>
                            <m:t>h</m:t>
                          </m:r>
                          <m:r>
                            <a:rPr lang="fr-FR" sz="2400" b="1" i="1">
                              <a:latin typeface="Cambria Math"/>
                            </a:rPr>
                            <m:t>𝜵</m:t>
                          </m:r>
                          <m:r>
                            <m:rPr>
                              <m:sty m:val="p"/>
                            </m:rPr>
                            <a:rPr lang="fr-FR" sz="2400" b="0" i="0">
                              <a:latin typeface="Cambria Math"/>
                              <a:cs typeface="Times New Roman" panose="020206030504050203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b="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b="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6" y="4205533"/>
                <a:ext cx="8771908" cy="7157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>
                <a:spLocks noResize="1"/>
              </p:cNvSpPr>
              <p:nvPr/>
            </p:nvSpPr>
            <p:spPr>
              <a:xfrm>
                <a:off x="784800" y="4957870"/>
                <a:ext cx="7574400" cy="14020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fr-FR" sz="2400" b="0" i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fr-FR" sz="2400" b="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fr-FR" sz="2400" b="0" i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𝜵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2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ctrlPr>
                                        <a:rPr lang="fr-FR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sz="2400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400" b="1">
                                              <a:latin typeface="Cambria Math"/>
                                            </a:rPr>
                                            <m:t>𝐱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fr-FR" sz="2400" b="1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4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fr-FR" sz="2400" b="1" i="1">
                              <a:latin typeface="Cambria Math"/>
                            </a:rPr>
                            <m:t>𝜵</m:t>
                          </m:r>
                          <m:r>
                            <m:rPr>
                              <m:nor/>
                            </m:rPr>
                            <a:rPr lang="fr-FR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1" i="0">
                                      <a:latin typeface="Cambria Math"/>
                                    </a:rPr>
                                    <m:t>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400" b="0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ctrlPr>
                                        <a:rPr lang="fr-FR" sz="2400" b="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sz="2400" b="0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400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fr-FR" sz="2400" b="1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400" b="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 b="0" i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e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b="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b="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fr-FR" sz="2400" b="1" i="1">
                              <a:latin typeface="Cambria Math"/>
                            </a:rPr>
                            <m:t>𝜵</m:t>
                          </m:r>
                          <m:r>
                            <m:rPr>
                              <m:sty m:val="p"/>
                            </m:rPr>
                            <a:rPr lang="fr-FR" sz="2400" b="0" i="0">
                              <a:latin typeface="Cambria Math"/>
                              <a:cs typeface="Times New Roman" panose="020206030504050203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b="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b="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fr-FR" sz="2400" b="0" i="1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fr-FR" sz="2400" b="0" i="0">
                          <a:latin typeface="Cambria Math"/>
                        </a:rPr>
                        <m:t> </m:t>
                      </m:r>
                      <m:r>
                        <a:rPr lang="fr-FR" sz="2400" b="1" i="1">
                          <a:latin typeface="Cambria Math"/>
                        </a:rPr>
                        <m:t>𝜵</m:t>
                      </m:r>
                      <m:r>
                        <m:rPr>
                          <m:sty m:val="p"/>
                        </m:rPr>
                        <a:rPr lang="fr-FR" sz="2400" b="0" i="1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4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fr-FR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00" y="4957870"/>
                <a:ext cx="7574400" cy="14020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65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Gradient Descent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Follow the inclination of the function</a:t>
            </a:r>
          </a:p>
          <a:p>
            <a:pPr lvl="1"/>
            <a:r>
              <a:rPr lang="en-US" sz="2800" dirty="0" smtClean="0"/>
              <a:t>Inclination = slope = </a:t>
            </a:r>
            <a:r>
              <a:rPr lang="en-US" sz="2800" noProof="0" dirty="0" smtClean="0"/>
              <a:t>gradient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Compute how much in this direction</a:t>
            </a:r>
            <a:endParaRPr lang="en-US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>
                <a:spLocks noResize="1"/>
              </p:cNvSpPr>
              <p:nvPr/>
            </p:nvSpPr>
            <p:spPr>
              <a:xfrm>
                <a:off x="603757" y="3690168"/>
                <a:ext cx="7936487" cy="1692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32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fr-FR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3200" b="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fr-FR" sz="3200" b="0" i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fr-FR" sz="3200" b="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32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32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fr-FR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3200" b="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fr-FR" sz="3200" b="0" i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FR" sz="3200" b="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3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fr-FR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b="1" i="1">
                                      <a:latin typeface="Cambria Math"/>
                                    </a:rPr>
                                    <m:t>𝜵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32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ctrlPr>
                                        <a:rPr lang="fr-FR" sz="32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sz="3200" b="1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3200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fr-FR" sz="3200" b="1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32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fr-FR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fr-FR" sz="3200" b="1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fr-FR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b="1" i="1">
                                      <a:latin typeface="Cambria Math"/>
                                    </a:rPr>
                                    <m:t>𝜵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32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ctrlPr>
                                        <a:rPr lang="fr-FR" sz="32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sz="3200" b="1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3200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fr-FR" sz="3200" b="1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32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32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32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3200" b="1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32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fr-FR" sz="3200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32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sub>
                            <m:sup>
                              <m:r>
                                <a:rPr lang="fr-FR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fr-FR" sz="3200" b="0" i="0">
                          <a:latin typeface="Cambria Math"/>
                        </a:rPr>
                        <m:t> </m:t>
                      </m:r>
                      <m:r>
                        <a:rPr lang="fr-FR" sz="3200" b="1" i="1">
                          <a:latin typeface="Cambria Math"/>
                        </a:rPr>
                        <m:t>𝜵</m:t>
                      </m:r>
                      <m:r>
                        <a:rPr lang="fr-FR" sz="3200" b="0" i="1">
                          <a:latin typeface="Cambria Math"/>
                          <a:cs typeface="Times New Roman" panose="02020603050405020304" pitchFamily="18" charset="0"/>
                        </a:rPr>
                        <m:t>𝑒</m:t>
                      </m:r>
                      <m:d>
                        <m:dPr>
                          <m:ctrlPr>
                            <a:rPr lang="fr-FR" sz="32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32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32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fr-FR" sz="32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57" y="3690168"/>
                <a:ext cx="7936487" cy="16925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87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ours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551" y="1446773"/>
            <a:ext cx="8490331" cy="39647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2"/>
          <p:cNvSpPr txBox="1">
            <a:spLocks noGrp="1"/>
          </p:cNvSpPr>
          <p:nvPr>
            <p:ph type="title"/>
          </p:nvPr>
        </p:nvSpPr>
        <p:spPr>
          <a:xfrm>
            <a:off x="1314450" y="242311"/>
            <a:ext cx="7372350" cy="53296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Gradient Descent</a:t>
            </a:r>
            <a:endParaRPr lang="en-US" noProof="0" dirty="0"/>
          </a:p>
        </p:txBody>
      </p:sp>
      <p:sp>
        <p:nvSpPr>
          <p:cNvPr id="4" name="Forme libre 3"/>
          <p:cNvSpPr/>
          <p:nvPr/>
        </p:nvSpPr>
        <p:spPr>
          <a:xfrm>
            <a:off x="6824267" y="1956900"/>
            <a:ext cx="254383" cy="2547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5943232" y="2090147"/>
            <a:ext cx="979326" cy="228577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0" h="7000" fill="none">
                <a:moveTo>
                  <a:pt x="3000" y="0"/>
                </a:moveTo>
                <a:lnTo>
                  <a:pt x="0" y="7000"/>
                </a:lnTo>
              </a:path>
            </a:pathLst>
          </a:cu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6314520" y="3103868"/>
            <a:ext cx="254057" cy="2547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FF"/>
          </a:soli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2743030" y="1828878"/>
            <a:ext cx="3657047" cy="137133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200" h="4200" fill="none">
                <a:moveTo>
                  <a:pt x="11200" y="4200"/>
                </a:moveTo>
                <a:lnTo>
                  <a:pt x="0" y="0"/>
                </a:lnTo>
              </a:path>
            </a:pathLst>
          </a:custGeom>
          <a:noFill/>
          <a:ln w="36000">
            <a:solidFill>
              <a:srgbClr val="0000FF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5295027" y="2721437"/>
            <a:ext cx="254710" cy="2547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FF"/>
          </a:soli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4637027" y="2808635"/>
            <a:ext cx="783395" cy="150196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00" h="4600" fill="none">
                <a:moveTo>
                  <a:pt x="2400" y="0"/>
                </a:moveTo>
                <a:lnTo>
                  <a:pt x="0" y="4600"/>
                </a:lnTo>
              </a:path>
            </a:pathLst>
          </a:custGeom>
          <a:noFill/>
          <a:ln w="36000">
            <a:solidFill>
              <a:srgbClr val="FF00FF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498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Gradient </a:t>
            </a:r>
            <a:r>
              <a:rPr lang="en-US" dirty="0" smtClean="0"/>
              <a:t>Descent : Convergence</a:t>
            </a:r>
            <a:endParaRPr lang="en-US" noProof="0" dirty="0">
              <a:solidFill>
                <a:srgbClr val="000000"/>
              </a:solidFill>
            </a:endParaRPr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en-US" sz="3200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noProof="0" dirty="0" smtClean="0"/>
              <a:t>:condition number of the Hessian</a:t>
            </a:r>
          </a:p>
          <a:p>
            <a:pPr lvl="1"/>
            <a:r>
              <a:rPr lang="en-US" sz="2600" noProof="0" dirty="0" smtClean="0"/>
              <a:t>Convergence</a:t>
            </a:r>
            <a:endParaRPr lang="en-US" b="1" dirty="0" smtClean="0"/>
          </a:p>
          <a:p>
            <a:pPr lvl="3"/>
            <a:endParaRPr lang="en-US" sz="2800" noProof="0" dirty="0" smtClean="0"/>
          </a:p>
          <a:p>
            <a:pPr lvl="3"/>
            <a:endParaRPr lang="en-US" sz="3000" noProof="0" dirty="0" smtClean="0"/>
          </a:p>
          <a:p>
            <a:pPr lvl="3"/>
            <a:endParaRPr lang="en-US" sz="3000" noProof="0" dirty="0" smtClean="0"/>
          </a:p>
          <a:p>
            <a:pPr lvl="0"/>
            <a:r>
              <a:rPr lang="en-US" sz="3200" b="1" noProof="0" dirty="0" smtClean="0">
                <a:solidFill>
                  <a:schemeClr val="accent1">
                    <a:lumMod val="75000"/>
                  </a:schemeClr>
                </a:solidFill>
              </a:rPr>
              <a:t>Starting point is very important</a:t>
            </a:r>
          </a:p>
          <a:p>
            <a:pPr lvl="1" rtl="0" hangingPunct="0"/>
            <a:r>
              <a:rPr lang="en-US" sz="2800" noProof="0" dirty="0" smtClean="0"/>
              <a:t>As close as possible to the solution</a:t>
            </a:r>
          </a:p>
          <a:p>
            <a:pPr lvl="0"/>
            <a:r>
              <a:rPr lang="en-US" sz="3200" noProof="0" dirty="0" smtClean="0"/>
              <a:t>Remaining question</a:t>
            </a:r>
          </a:p>
          <a:p>
            <a:pPr lvl="1" rtl="0" hangingPunct="0"/>
            <a:r>
              <a:rPr lang="en-US" sz="2800" noProof="0" dirty="0" smtClean="0"/>
              <a:t>What is the best direction ?</a:t>
            </a:r>
            <a:endParaRPr lang="en-US" sz="2800" noProof="0" dirty="0"/>
          </a:p>
        </p:txBody>
      </p:sp>
      <p:sp>
        <p:nvSpPr>
          <p:cNvPr id="4" name="ZoneTexte 3"/>
          <p:cNvSpPr txBox="1">
            <a:spLocks noResize="1"/>
          </p:cNvSpPr>
          <p:nvPr/>
        </p:nvSpPr>
        <p:spPr>
          <a:xfrm>
            <a:off x="3182558" y="2247517"/>
            <a:ext cx="3647903" cy="155293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2452" rIns="81639" bIns="42452" anchor="t" anchorCtr="0" compatLnSpc="0">
            <a:noAutofit/>
          </a:bodyPr>
          <a:lstStyle/>
          <a:p>
            <a:pPr hangingPunct="0"/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92599" y="2428362"/>
                <a:ext cx="6158802" cy="1154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>
                          <a:latin typeface="Cambria Math"/>
                        </a:rPr>
                        <m:t>∥</m:t>
                      </m:r>
                      <m:sSup>
                        <m:sSupPr>
                          <m:ctrlPr>
                            <a:rPr lang="fr-F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fr-F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>
                              <a:latin typeface="Cambria Math"/>
                            </a:rPr>
                            <m:t>−</m:t>
                          </m:r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  <m:r>
                            <a:rPr lang="fr-FR" sz="280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800" b="1">
                              <a:latin typeface="Cambria Math"/>
                            </a:rPr>
                            <m:t>𝐇</m:t>
                          </m:r>
                        </m:sub>
                      </m:sSub>
                      <m:r>
                        <a:rPr lang="fr-FR" sz="2800">
                          <a:latin typeface="Cambria Math"/>
                        </a:rPr>
                        <m:t>≤</m:t>
                      </m:r>
                      <m:r>
                        <a:rPr lang="fr-FR" sz="28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 i="1"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fr-FR" sz="280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fr-FR" sz="2800" i="1"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fr-FR" sz="28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800" i="1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fr-FR" sz="2800" i="1">
                          <a:latin typeface="Cambria Math"/>
                        </a:rPr>
                        <m:t> </m:t>
                      </m:r>
                      <m:r>
                        <a:rPr lang="fr-FR" sz="2800">
                          <a:latin typeface="Cambria Math"/>
                        </a:rPr>
                        <m:t>∥</m:t>
                      </m:r>
                      <m:sSup>
                        <m:sSupPr>
                          <m:ctrlPr>
                            <a:rPr lang="fr-FR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80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fr-FR" sz="2800">
                          <a:latin typeface="Cambria Math"/>
                        </a:rPr>
                        <m:t>−</m:t>
                      </m:r>
                      <m:r>
                        <a:rPr lang="fr-FR" sz="2800" b="1">
                          <a:latin typeface="Cambria Math"/>
                        </a:rPr>
                        <m:t>𝐱</m:t>
                      </m:r>
                      <m:sSub>
                        <m:sSubPr>
                          <m:ctrlPr>
                            <a:rPr lang="fr-F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800" b="1">
                              <a:latin typeface="Cambria Math"/>
                            </a:rPr>
                            <m:t>𝐇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599" y="2428362"/>
                <a:ext cx="6158802" cy="11545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6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Conjugate Gradient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en-US" sz="3200" noProof="0" dirty="0" smtClean="0"/>
              <a:t>Basis</a:t>
            </a:r>
          </a:p>
          <a:p>
            <a:pPr lvl="1" rtl="0" hangingPunct="0"/>
            <a:r>
              <a:rPr lang="en-US" sz="28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noProof="0" dirty="0" smtClean="0"/>
              <a:t>: symmetric positive-definite</a:t>
            </a:r>
          </a:p>
          <a:p>
            <a:pPr lvl="1" rtl="0" hangingPunct="0"/>
            <a:r>
              <a:rPr lang="en-US" sz="2800" noProof="0" dirty="0" smtClean="0"/>
              <a:t>Selecting pseudo-orthogonal direction</a:t>
            </a:r>
            <a:endParaRPr lang="en-US" noProof="0" dirty="0" smtClean="0"/>
          </a:p>
          <a:p>
            <a:pPr lvl="0"/>
            <a:r>
              <a:rPr lang="en-US" sz="3200" noProof="0" dirty="0" smtClean="0"/>
              <a:t>For each step</a:t>
            </a:r>
          </a:p>
          <a:p>
            <a:pPr lvl="1" rtl="0" hangingPunct="0"/>
            <a:r>
              <a:rPr lang="en-US" sz="2800" noProof="0" dirty="0" smtClean="0"/>
              <a:t>Orthogonal direction (Gram-Schmidt)</a:t>
            </a:r>
          </a:p>
          <a:p>
            <a:pPr lvl="1" rtl="0" hangingPunct="0"/>
            <a:endParaRPr lang="en-US" sz="2800" noProof="0" dirty="0" smtClean="0"/>
          </a:p>
          <a:p>
            <a:pPr lvl="1" rtl="0" hangingPunct="0"/>
            <a:endParaRPr lang="en-US" sz="2800" noProof="0" dirty="0" smtClean="0"/>
          </a:p>
          <a:p>
            <a:pPr lvl="1" rtl="0" hangingPunct="0"/>
            <a:r>
              <a:rPr lang="en-US" sz="2800" noProof="0" dirty="0" smtClean="0"/>
              <a:t>New step</a:t>
            </a:r>
            <a:endParaRPr lang="en-US" sz="28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6204473" y="1824430"/>
                <a:ext cx="2855801" cy="461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2452" rIns="81639" bIns="42452" anchor="t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𝒙</m:t>
                      </m:r>
                      <m:r>
                        <a:rPr lang="fr-FR" sz="2400">
                          <a:latin typeface="Cambria Math"/>
                        </a:rPr>
                        <m:t>⊥</m:t>
                      </m:r>
                      <m:r>
                        <a:rPr lang="fr-FR" sz="2400" b="1" i="1">
                          <a:latin typeface="Cambria Math"/>
                        </a:rPr>
                        <m:t>𝒚</m:t>
                      </m:r>
                      <m:r>
                        <a:rPr lang="fr-FR" sz="2400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fr-FR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fr-FR" sz="2400" b="1" i="0" smtClean="0">
                          <a:latin typeface="Cambria Math"/>
                        </a:rPr>
                        <m:t>𝐇</m:t>
                      </m:r>
                      <m:r>
                        <a:rPr lang="fr-FR" sz="2400" b="1" i="1">
                          <a:latin typeface="Cambria Math"/>
                        </a:rPr>
                        <m:t>𝒙</m:t>
                      </m:r>
                      <m:r>
                        <a:rPr lang="fr-FR" sz="240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473" y="1824430"/>
                <a:ext cx="2855801" cy="4616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4960222" y="4068000"/>
                <a:ext cx="3920516" cy="986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2452" rIns="81639" bIns="42452" anchor="t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fr-FR" sz="2400" b="0" i="0">
                          <a:latin typeface="Cambria Math"/>
                        </a:rPr>
                        <m:t>  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/>
                            </a:rPr>
                            <m:t>𝜵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fr-FR" sz="2400" b="0" i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400" b="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fr-FR" sz="2400" b="0" i="0" smtClean="0">
                              <a:latin typeface="Cambria Math"/>
                            </a:rPr>
                            <m:t>&lt;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fr-FR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b="1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 i="1" smtClean="0">
                                              <a:latin typeface="Cambria Math"/>
                                            </a:rPr>
                                            <m:t>𝒅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FR" sz="24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 i="1">
                                              <a:latin typeface="Cambria Math"/>
                                            </a:rPr>
                                            <m:t>𝜵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fr-FR" sz="2400" b="1" i="0" smtClean="0">
                                      <a:latin typeface="Cambria Math"/>
                                    </a:rPr>
                                    <m:t>𝐇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fr-FR" sz="2400" b="1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fr-FR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 i="1">
                                              <a:latin typeface="Cambria Math"/>
                                            </a:rPr>
                                            <m:t>𝒅</m:t>
                                          </m:r>
                                        </m:e>
                                        <m:sub>
                                          <m:r>
                                            <a:rPr lang="fr-FR" sz="2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fr-FR" sz="2400" b="1" i="0" smtClean="0">
                                      <a:latin typeface="Cambria Math"/>
                                    </a:rPr>
                                    <m:t>𝐇</m:t>
                                  </m:r>
                                </m:sub>
                                <m:sup>
                                  <m:r>
                                    <a:rPr lang="fr-FR" sz="2400" b="0" i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sSub>
                        <m:sSub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400" b="0" i="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222" y="4068000"/>
                <a:ext cx="3920516" cy="9864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4960222" y="5353795"/>
                <a:ext cx="2057891" cy="89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2452" rIns="81639" bIns="42452" anchor="t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/>
                        </a:rPr>
                        <m:t>h</m:t>
                      </m:r>
                      <m:r>
                        <a:rPr lang="fr-FR" sz="24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fr-FR" sz="24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𝜵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fr-FR" sz="2400" b="1">
                                  <a:latin typeface="Cambria Math"/>
                                </a:rPr>
                                <m:t>𝐇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fr-FR" sz="2400" b="1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fr-FR" sz="2400" b="1">
                                  <a:latin typeface="Cambria Math"/>
                                </a:rPr>
                                <m:t>𝐇</m:t>
                              </m:r>
                            </m:sub>
                            <m:sup>
                              <m:r>
                                <a:rPr lang="fr-FR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sz="2400" b="0" i="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222" y="5353795"/>
                <a:ext cx="2057891" cy="8930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83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Data modeling and conversion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Computed data</a:t>
            </a:r>
          </a:p>
          <a:p>
            <a:pPr lvl="1"/>
            <a:r>
              <a:rPr lang="en-US" noProof="0" dirty="0" smtClean="0"/>
              <a:t>Conversion between representations</a:t>
            </a:r>
          </a:p>
          <a:p>
            <a:pPr lvl="1"/>
            <a:r>
              <a:rPr lang="en-US" noProof="0" dirty="0" smtClean="0"/>
              <a:t>Objective-based modeling</a:t>
            </a:r>
          </a:p>
          <a:p>
            <a:pPr lvl="2"/>
            <a:r>
              <a:rPr lang="en-US" dirty="0" smtClean="0"/>
              <a:t>Ex: anisotropic BRDF orientation field</a:t>
            </a:r>
            <a:endParaRPr lang="en-US" noProof="0" dirty="0" smtClean="0"/>
          </a:p>
        </p:txBody>
      </p:sp>
      <p:pic>
        <p:nvPicPr>
          <p:cNvPr id="2050" name="Picture 2" descr="http://hal.inria.fr/docs/00/93/33/62/IMG/gi_edi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533775"/>
            <a:ext cx="604421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72786" y="4789109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[Raymond et al. – EG 2014]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6106516" y="5181611"/>
            <a:ext cx="31225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FP10: </a:t>
            </a:r>
            <a:r>
              <a:rPr lang="en-US" sz="1400" dirty="0" smtClean="0"/>
              <a:t>Rendering</a:t>
            </a:r>
          </a:p>
          <a:p>
            <a:r>
              <a:rPr lang="en-US" sz="1400" dirty="0"/>
              <a:t>Room ARP </a:t>
            </a:r>
            <a:r>
              <a:rPr lang="en-US" sz="1400" dirty="0" smtClean="0"/>
              <a:t>– Thursday - </a:t>
            </a:r>
            <a:r>
              <a:rPr lang="en-US" sz="1400" dirty="0"/>
              <a:t>8:30 - 10:10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95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Convergences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/>
              <a:t>:condition number of the Hessian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Gradient descent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endParaRPr lang="en-US" sz="3200" noProof="0" dirty="0" smtClean="0"/>
          </a:p>
          <a:p>
            <a:pPr marL="108000" lvl="0" indent="0">
              <a:buSzPct val="100000"/>
              <a:buNone/>
            </a:pPr>
            <a:endParaRPr lang="en-US" sz="3200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/>
              <a:t>Conjugate gradient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endParaRPr lang="en-US" sz="3200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Limitation: needs 2</a:t>
            </a:r>
            <a:r>
              <a:rPr lang="en-US" sz="3200" baseline="30000" noProof="0" dirty="0" smtClean="0"/>
              <a:t>nd</a:t>
            </a:r>
            <a:r>
              <a:rPr lang="en-US" sz="3200" noProof="0" dirty="0" smtClean="0"/>
              <a:t> order derivatives </a:t>
            </a:r>
          </a:p>
          <a:p>
            <a:pPr lvl="0"/>
            <a:endParaRPr lang="en-US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92599" y="2324452"/>
                <a:ext cx="6158802" cy="1154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>
                          <a:latin typeface="Cambria Math"/>
                        </a:rPr>
                        <m:t>∥</m:t>
                      </m:r>
                      <m:sSup>
                        <m:sSupPr>
                          <m:ctrlPr>
                            <a:rPr lang="fr-F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fr-F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>
                              <a:latin typeface="Cambria Math"/>
                            </a:rPr>
                            <m:t>−</m:t>
                          </m:r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  <m:r>
                            <a:rPr lang="fr-FR" sz="280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800" b="1">
                              <a:latin typeface="Cambria Math"/>
                            </a:rPr>
                            <m:t>𝐇</m:t>
                          </m:r>
                        </m:sub>
                      </m:sSub>
                      <m:r>
                        <a:rPr lang="fr-FR" sz="2800">
                          <a:latin typeface="Cambria Math"/>
                        </a:rPr>
                        <m:t>≤</m:t>
                      </m:r>
                      <m:r>
                        <a:rPr lang="fr-FR" sz="28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 i="1"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fr-FR" sz="280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fr-FR" sz="2800" i="1"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fr-FR" sz="28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800" i="1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fr-FR" sz="2800" i="1">
                          <a:latin typeface="Cambria Math"/>
                        </a:rPr>
                        <m:t> </m:t>
                      </m:r>
                      <m:r>
                        <a:rPr lang="fr-FR" sz="2800">
                          <a:latin typeface="Cambria Math"/>
                        </a:rPr>
                        <m:t>∥</m:t>
                      </m:r>
                      <m:sSup>
                        <m:sSupPr>
                          <m:ctrlPr>
                            <a:rPr lang="fr-FR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80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fr-FR" sz="2800">
                          <a:latin typeface="Cambria Math"/>
                        </a:rPr>
                        <m:t>−</m:t>
                      </m:r>
                      <m:r>
                        <a:rPr lang="fr-FR" sz="2800" b="1">
                          <a:latin typeface="Cambria Math"/>
                        </a:rPr>
                        <m:t>𝐱</m:t>
                      </m:r>
                      <m:sSub>
                        <m:sSubPr>
                          <m:ctrlPr>
                            <a:rPr lang="fr-F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800" b="1">
                              <a:latin typeface="Cambria Math"/>
                            </a:rPr>
                            <m:t>𝐇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599" y="2324452"/>
                <a:ext cx="6158802" cy="11545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4682" y="4316041"/>
                <a:ext cx="6394636" cy="1205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>
                          <a:latin typeface="Cambria Math"/>
                        </a:rPr>
                        <m:t>∥</m:t>
                      </m:r>
                      <m:sSup>
                        <m:sSupPr>
                          <m:ctrlPr>
                            <a:rPr lang="fr-FR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fr-F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>
                              <a:latin typeface="Cambria Math"/>
                            </a:rPr>
                            <m:t>−</m:t>
                          </m:r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  <m:r>
                            <a:rPr lang="fr-FR" sz="280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800" b="1">
                              <a:latin typeface="Cambria Math"/>
                            </a:rPr>
                            <m:t>𝐇</m:t>
                          </m:r>
                        </m:sub>
                      </m:sSub>
                      <m:r>
                        <a:rPr lang="fr-FR" sz="2800">
                          <a:latin typeface="Cambria Math"/>
                        </a:rPr>
                        <m:t>≤</m:t>
                      </m:r>
                      <m:r>
                        <a:rPr lang="fr-FR" sz="28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fr-FR" sz="280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2800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</m:rad>
                                  <m:r>
                                    <a:rPr lang="fr-FR" sz="280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fr-FR" sz="28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2800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</m:rad>
                                  <m:r>
                                    <a:rPr lang="fr-FR" sz="28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800" i="1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fr-FR" sz="2800" i="1">
                          <a:latin typeface="Cambria Math"/>
                        </a:rPr>
                        <m:t> </m:t>
                      </m:r>
                      <m:r>
                        <a:rPr lang="fr-FR" sz="2800">
                          <a:latin typeface="Cambria Math"/>
                        </a:rPr>
                        <m:t>∥</m:t>
                      </m:r>
                      <m:sSup>
                        <m:sSupPr>
                          <m:ctrlPr>
                            <a:rPr lang="fr-FR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80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fr-FR" sz="2800">
                          <a:latin typeface="Cambria Math"/>
                        </a:rPr>
                        <m:t>−</m:t>
                      </m:r>
                      <m:r>
                        <a:rPr lang="fr-FR" sz="2800" b="1">
                          <a:latin typeface="Cambria Math"/>
                        </a:rPr>
                        <m:t>𝐱</m:t>
                      </m:r>
                      <m:sSub>
                        <m:sSubPr>
                          <m:ctrlPr>
                            <a:rPr lang="fr-F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>
                              <a:latin typeface="Cambria Math"/>
                            </a:rPr>
                            <m:t>∥</m:t>
                          </m:r>
                        </m:e>
                        <m:sub>
                          <m:r>
                            <a:rPr lang="fr-FR" sz="2800" b="1">
                              <a:latin typeface="Cambria Math"/>
                            </a:rPr>
                            <m:t>𝐇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682" y="4316041"/>
                <a:ext cx="6394636" cy="12050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29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Residual-based form (ex: </a:t>
            </a:r>
            <a:r>
              <a:rPr lang="en-US" dirty="0" err="1" smtClean="0"/>
              <a:t>matlab</a:t>
            </a:r>
            <a:r>
              <a:rPr lang="en-US" dirty="0" smtClean="0"/>
              <a:t>)</a:t>
            </a:r>
            <a:endParaRPr lang="en-US" b="0" noProof="0" dirty="0">
              <a:latin typeface="Times New Roman" pitchFamily="18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Residual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Least-Square objective</a:t>
            </a:r>
          </a:p>
          <a:p>
            <a:pPr indent="-334963">
              <a:buNone/>
            </a:pPr>
            <a:r>
              <a:rPr lang="en-US" dirty="0" smtClean="0"/>
              <a:t>		</a:t>
            </a:r>
          </a:p>
          <a:p>
            <a:r>
              <a:rPr lang="en-US" dirty="0" smtClean="0"/>
              <a:t>Gradient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>
                <a:spLocks noResize="1"/>
              </p:cNvSpPr>
              <p:nvPr/>
            </p:nvSpPr>
            <p:spPr>
              <a:xfrm>
                <a:off x="5639264" y="2034585"/>
                <a:ext cx="3368506" cy="1467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200" smtClean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3200" b="1" i="1"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fr-FR" sz="3200" b="0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3200" b="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3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fr-FR" sz="3200" b="0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3200" b="0" i="1" smtClean="0">
                              <a:latin typeface="Cambria Math"/>
                            </a:rPr>
                            <m:t>𝑀</m:t>
                          </m:r>
                        </m:sup>
                        <m:e>
                          <m:sSubSup>
                            <m:sSubSupPr>
                              <m:ctrlPr>
                                <a:rPr lang="fr-FR" sz="3200" b="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fr-FR" sz="3200" b="0" i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fr-FR" sz="3200" b="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fr-FR" sz="32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3200" b="1" i="1">
                                  <a:latin typeface="Cambria Math"/>
                                </a:rPr>
                                <m:t>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FR" sz="32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264" y="2034585"/>
                <a:ext cx="3368506" cy="14671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5093346" y="1159381"/>
                <a:ext cx="3914424" cy="6629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fr-FR" sz="3200" i="0">
                          <a:latin typeface="Cambria Math"/>
                        </a:rPr>
                        <m:t>(</m:t>
                      </m:r>
                      <m:r>
                        <a:rPr lang="fr-FR" sz="3200" b="1" i="1">
                          <a:latin typeface="Cambria Math"/>
                        </a:rPr>
                        <m:t>𝒗</m:t>
                      </m:r>
                      <m:d>
                        <m:dPr>
                          <m:begChr m:val=")"/>
                          <m:endChr m:val=""/>
                          <m:ctrlPr>
                            <a:rPr lang="fr-FR" sz="32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3200" b="0" i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32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3200" b="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fr-FR" sz="3200" b="0" i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32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3200" b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/>
                                </a:rPr>
                                <m:t>𝒗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fr-FR" sz="32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3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32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346" y="1159381"/>
                <a:ext cx="3914424" cy="6629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1996432" y="4384651"/>
                <a:ext cx="5264730" cy="1975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8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𝐫</m:t>
                          </m:r>
                        </m:sub>
                      </m:sSub>
                      <m:r>
                        <a:rPr lang="fr-FR" sz="2800" i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sz="280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800" i="1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sz="2800" i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800" i="1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sz="280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sz="2800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800" i="1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sz="280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800" i="1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sz="2800" i="0">
                                    <a:latin typeface="Cambria Math"/>
                                  </a:rPr>
                                  <m:t>⋱</m:t>
                                </m:r>
                              </m:e>
                              <m:e/>
                              <m:e>
                                <m:r>
                                  <a:rPr lang="fr-FR" sz="2800" i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i="0">
                                    <a:latin typeface="Cambria Math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fr-FR" sz="2800" i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sz="2800" i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800" i="1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sz="280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i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sz="2800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FR" sz="2800" i="1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fr-FR" sz="2800" i="1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32" y="4384651"/>
                <a:ext cx="5264730" cy="19755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6530020" y="3738518"/>
                <a:ext cx="2477750" cy="638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/>
                        </a:rPr>
                        <m:t>𝜵</m:t>
                      </m:r>
                      <m:r>
                        <m:rPr>
                          <m:sty m:val="p"/>
                        </m:rPr>
                        <a:rPr lang="fr-FR" sz="3200" i="1">
                          <a:latin typeface="Cambria Math"/>
                        </a:rPr>
                        <m:t>e</m:t>
                      </m:r>
                      <m:r>
                        <a:rPr lang="fr-FR" sz="3200" i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fr-FR" sz="32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3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3200" b="1" i="0">
                                  <a:latin typeface="Cambria Math"/>
                                </a:rPr>
                                <m:t>𝐉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/>
                                </a:rPr>
                                <m:t>𝒓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fr-FR" sz="3200" i="0">
                                  <a:latin typeface="Cambria Math"/>
                                </a:rPr>
                                <m:t>T</m:t>
                              </m:r>
                            </m:sup>
                          </m:sSubSup>
                          <m:r>
                            <a:rPr lang="fr-FR" sz="3200" b="1" i="1">
                              <a:latin typeface="Cambria Math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fr-FR" sz="3200" i="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020" y="3738518"/>
                <a:ext cx="2477750" cy="6382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4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Residual-based form</a:t>
            </a:r>
            <a:endParaRPr lang="en-US" b="0" noProof="0" dirty="0">
              <a:latin typeface="Times New Roman" pitchFamily="18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Residual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Least-Square objective</a:t>
            </a:r>
          </a:p>
          <a:p>
            <a:pPr indent="-334963">
              <a:buNone/>
            </a:pPr>
            <a:r>
              <a:rPr lang="en-US" dirty="0" smtClean="0"/>
              <a:t>		</a:t>
            </a:r>
          </a:p>
          <a:p>
            <a:r>
              <a:rPr lang="en-US" dirty="0" smtClean="0"/>
              <a:t>Gradient</a:t>
            </a:r>
          </a:p>
          <a:p>
            <a:endParaRPr lang="en-US" dirty="0" smtClean="0"/>
          </a:p>
          <a:p>
            <a:r>
              <a:rPr lang="en-US" dirty="0" smtClean="0"/>
              <a:t>Hessian matrix</a:t>
            </a:r>
          </a:p>
          <a:p>
            <a:pPr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>
                <a:spLocks noResize="1"/>
              </p:cNvSpPr>
              <p:nvPr/>
            </p:nvSpPr>
            <p:spPr>
              <a:xfrm>
                <a:off x="5639264" y="2034585"/>
                <a:ext cx="3368506" cy="1467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200" smtClean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3200" b="1" i="1"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fr-FR" sz="3200" b="0" i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3200" b="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3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fr-FR" sz="3200" b="0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3200" b="0" i="1" smtClean="0">
                              <a:latin typeface="Cambria Math"/>
                            </a:rPr>
                            <m:t>𝑀</m:t>
                          </m:r>
                        </m:sup>
                        <m:e>
                          <m:sSubSup>
                            <m:sSubSupPr>
                              <m:ctrlPr>
                                <a:rPr lang="fr-FR" sz="3200" b="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fr-FR" sz="3200" b="0" i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fr-FR" sz="3200" b="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fr-FR" sz="32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3200" b="1" i="1">
                                  <a:latin typeface="Cambria Math"/>
                                </a:rPr>
                                <m:t>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FR" sz="32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264" y="2034585"/>
                <a:ext cx="3368506" cy="14671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5093346" y="1159381"/>
                <a:ext cx="3914424" cy="6629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32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fr-FR" sz="3200" i="0">
                          <a:latin typeface="Cambria Math"/>
                        </a:rPr>
                        <m:t>(</m:t>
                      </m:r>
                      <m:r>
                        <a:rPr lang="fr-FR" sz="3200" b="1" i="1">
                          <a:latin typeface="Cambria Math"/>
                        </a:rPr>
                        <m:t>𝒗</m:t>
                      </m:r>
                      <m:d>
                        <m:dPr>
                          <m:begChr m:val=")"/>
                          <m:endChr m:val=""/>
                          <m:ctrlPr>
                            <a:rPr lang="fr-FR" sz="32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3200" b="0" i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32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3200" b="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fr-FR" sz="3200" b="0" i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32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3200" b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/>
                                </a:rPr>
                                <m:t>𝒗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fr-FR" sz="32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3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32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346" y="1159381"/>
                <a:ext cx="3914424" cy="6629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6530020" y="3738518"/>
                <a:ext cx="2477750" cy="638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/>
                        </a:rPr>
                        <m:t>𝜵</m:t>
                      </m:r>
                      <m:r>
                        <m:rPr>
                          <m:sty m:val="p"/>
                        </m:rPr>
                        <a:rPr lang="fr-FR" sz="3200" i="1">
                          <a:latin typeface="Cambria Math"/>
                        </a:rPr>
                        <m:t>e</m:t>
                      </m:r>
                      <m:r>
                        <a:rPr lang="fr-FR" sz="3200" i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fr-FR" sz="32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3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sz="3200" b="1" i="0">
                                  <a:latin typeface="Cambria Math"/>
                                </a:rPr>
                                <m:t>𝐉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/>
                                </a:rPr>
                                <m:t>𝒓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fr-FR" sz="3200" i="0">
                                  <a:latin typeface="Cambria Math"/>
                                </a:rPr>
                                <m:t>T</m:t>
                              </m:r>
                            </m:sup>
                          </m:sSubSup>
                          <m:r>
                            <a:rPr lang="fr-FR" sz="3200" b="1" i="1">
                              <a:latin typeface="Cambria Math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fr-FR" sz="3200" i="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020" y="3738518"/>
                <a:ext cx="2477750" cy="6382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>
                <a:spLocks noResize="1"/>
              </p:cNvSpPr>
              <p:nvPr/>
            </p:nvSpPr>
            <p:spPr>
              <a:xfrm>
                <a:off x="3501547" y="4655302"/>
                <a:ext cx="5601361" cy="16678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fr-FR" sz="3200" b="1" i="1" smtClean="0">
                          <a:latin typeface="Cambria Math"/>
                          <a:cs typeface="Times New Roman" panose="020206030504050203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fr-FR" sz="320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r>
                        <a:rPr lang="fr-FR" sz="3200" i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fr-FR" sz="320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𝐉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fr-FR" sz="32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fr-FR" sz="3200" i="1">
                              <a:latin typeface="Cambria Math"/>
                              <a:cs typeface="Times New Roman" panose="020206030504050203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fr-FR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𝐉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sub>
                          </m:sSub>
                          <m:r>
                            <a:rPr lang="fr-FR" sz="320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fr-F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sz="32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fr-FR" sz="3200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32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3200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sz="32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3200" b="1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2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sz="32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fr-FR" sz="32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547" y="4655302"/>
                <a:ext cx="5601361" cy="16678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38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314450" y="242311"/>
            <a:ext cx="7372350" cy="53296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Gauss-Newton Method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Idea: replacing the Hessian matrix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Advantages</a:t>
            </a:r>
          </a:p>
          <a:p>
            <a:pPr lvl="1" rtl="0" hangingPunct="0"/>
            <a:r>
              <a:rPr lang="en-US" sz="2800" noProof="0" dirty="0" smtClean="0"/>
              <a:t>No 2</a:t>
            </a:r>
            <a:r>
              <a:rPr lang="en-US" sz="2800" baseline="30000" noProof="0" dirty="0" smtClean="0"/>
              <a:t>nd</a:t>
            </a:r>
            <a:r>
              <a:rPr lang="en-US" sz="2800" noProof="0" dirty="0" smtClean="0"/>
              <a:t> derivatives</a:t>
            </a:r>
          </a:p>
          <a:p>
            <a:pPr lvl="1" rtl="0" hangingPunct="0"/>
            <a:r>
              <a:rPr lang="en-US" sz="2800" dirty="0" smtClean="0"/>
              <a:t>Semi positive-definite matrix</a:t>
            </a:r>
            <a:endParaRPr lang="en-US" sz="2800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Limitations</a:t>
            </a:r>
          </a:p>
          <a:p>
            <a:pPr lvl="1" rtl="0" hangingPunct="0"/>
            <a:r>
              <a:rPr lang="en-US" sz="2800" noProof="0" dirty="0" smtClean="0"/>
              <a:t>Valid approximation for small residual</a:t>
            </a:r>
          </a:p>
          <a:p>
            <a:pPr lvl="1" rtl="0" hangingPunct="0"/>
            <a:r>
              <a:rPr lang="en-US" sz="2800" dirty="0" smtClean="0"/>
              <a:t>Careful choice of initial values</a:t>
            </a:r>
            <a:endParaRPr lang="en-US" sz="28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258311" y="1944373"/>
                <a:ext cx="1988577" cy="5960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>
                              <a:latin typeface="Cambria Math"/>
                              <a:cs typeface="Times New Roman" panose="02020603050405020304" pitchFamily="18" charset="0"/>
                            </a:rPr>
                            <m:t>e</m:t>
                          </m:r>
                        </m:sub>
                      </m:sSub>
                      <m:r>
                        <a:rPr lang="fr-FR" sz="2800" i="0">
                          <a:latin typeface="Cambria Math"/>
                        </a:rPr>
                        <m:t>≃</m:t>
                      </m:r>
                      <m:sSubSup>
                        <m:sSubSupPr>
                          <m:ctrlPr>
                            <a:rPr lang="fr-FR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2800" b="1" i="1">
                              <a:latin typeface="Cambria Math"/>
                              <a:cs typeface="Times New Roman" panose="020206030504050203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fr-FR" sz="2800" b="1" i="1">
                              <a:latin typeface="Cambria Math"/>
                              <a:cs typeface="Times New Roman" panose="02020603050405020304" pitchFamily="18" charset="0"/>
                            </a:rPr>
                            <m:t>𝒓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2800">
                              <a:latin typeface="Cambria Math"/>
                              <a:cs typeface="Times New Roman" panose="02020603050405020304" pitchFamily="18" charset="0"/>
                            </a:rPr>
                            <m:t>T</m:t>
                          </m:r>
                        </m:sup>
                      </m:sSubSup>
                      <m:r>
                        <a:rPr lang="fr-FR" sz="2800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/>
                              <a:cs typeface="Times New Roman" panose="020206030504050203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fr-FR" sz="2800" b="1" i="1">
                              <a:latin typeface="Cambria Math"/>
                              <a:cs typeface="Times New Roman" panose="020206030504050203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FR" sz="2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11" y="1944373"/>
                <a:ext cx="1988577" cy="5960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2712695" y="1911831"/>
                <a:ext cx="6303283" cy="661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fr-FR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800" b="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fr-FR" sz="2800" b="0" i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fr-FR" sz="2800" b="0" i="0">
                          <a:latin typeface="Cambria Math"/>
                        </a:rPr>
                        <m:t>=</m:t>
                      </m:r>
                      <m:r>
                        <a:rPr lang="fr-FR" sz="2800" b="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28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ctrlPr>
                                <a:rPr lang="fr-FR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800" b="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fr-FR" sz="2800" b="0" i="0">
                          <a:latin typeface="Cambria Math"/>
                        </a:rPr>
                        <m:t>−</m:t>
                      </m:r>
                      <m:r>
                        <a:rPr lang="fr-FR" sz="28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2800" b="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800" b="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1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800" b="0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800" b="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2800" b="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8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fr-FR" sz="2800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800" b="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sz="2800" b="0" i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fr-FR" sz="2800" b="1" i="1">
                          <a:latin typeface="Cambria Math"/>
                        </a:rPr>
                        <m:t>𝜵</m:t>
                      </m:r>
                      <m:r>
                        <m:rPr>
                          <m:sty m:val="p"/>
                        </m:rPr>
                        <a:rPr lang="fr-FR" sz="2800" b="0" i="0">
                          <a:latin typeface="Cambria Math"/>
                          <a:cs typeface="Times New Roman" panose="02020603050405020304" pitchFamily="18" charset="0"/>
                        </a:rPr>
                        <m:t>e</m:t>
                      </m:r>
                      <m:d>
                        <m:dPr>
                          <m:ctrlPr>
                            <a:rPr lang="fr-FR" sz="28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8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800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fr-FR" sz="2800" b="1" i="1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695" y="1911831"/>
                <a:ext cx="6303283" cy="6611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 wrap="square" lIns="81639" tIns="42452" rIns="81639" bIns="42452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err="1"/>
              <a:t>Levenberg</a:t>
            </a:r>
            <a:r>
              <a:rPr lang="en-US" noProof="0" dirty="0"/>
              <a:t>-Marquardt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>
          <a:xfrm>
            <a:off x="457200" y="1219200"/>
            <a:ext cx="8229600" cy="5039910"/>
          </a:xfrm>
        </p:spPr>
        <p:txBody>
          <a:bodyPr wrap="square" lIns="81639" tIns="42452" rIns="81639" bIns="42452" anchor="t" anchorCtr="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2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2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</a:defRPr>
            </a:lvl9pPr>
          </a:lstStyle>
          <a:p>
            <a:pPr marL="457200" indent="-457200">
              <a:spcBef>
                <a:spcPts val="542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Most used method</a:t>
            </a:r>
          </a:p>
          <a:p>
            <a:pPr marL="457200" indent="-457200">
              <a:spcBef>
                <a:spcPts val="542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For each iteration, direction is</a:t>
            </a:r>
          </a:p>
          <a:p>
            <a:pPr marL="432000" lvl="1" indent="0">
              <a:spcBef>
                <a:spcPts val="542"/>
              </a:spcBef>
              <a:spcAft>
                <a:spcPts val="0"/>
              </a:spcAft>
            </a:pPr>
            <a:endParaRPr lang="en-US" sz="3000" noProof="0" dirty="0" smtClean="0"/>
          </a:p>
          <a:p>
            <a:pPr marL="432000" lvl="1" indent="0">
              <a:spcBef>
                <a:spcPts val="542"/>
              </a:spcBef>
              <a:spcAft>
                <a:spcPts val="0"/>
              </a:spcAft>
            </a:pPr>
            <a:endParaRPr lang="en-US" sz="3000" noProof="0" dirty="0" smtClean="0"/>
          </a:p>
          <a:p>
            <a:pPr marL="889200" lvl="1" indent="-457200">
              <a:spcBef>
                <a:spcPts val="542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sz="3000" noProof="0" dirty="0" smtClean="0"/>
          </a:p>
          <a:p>
            <a:pPr marL="457200" indent="-457200">
              <a:spcBef>
                <a:spcPts val="542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Choice of </a:t>
            </a:r>
            <a:r>
              <a:rPr lang="en-US" sz="3200" noProof="0" dirty="0" smtClean="0">
                <a:latin typeface="Symbol" pitchFamily="2"/>
              </a:rPr>
              <a:t>l</a:t>
            </a:r>
            <a:r>
              <a:rPr lang="en-US" sz="3200" noProof="0" dirty="0" smtClean="0"/>
              <a:t> is balancing the behavior</a:t>
            </a:r>
          </a:p>
          <a:p>
            <a:pPr lvl="1"/>
            <a:r>
              <a:rPr lang="en-US" sz="2800" dirty="0" smtClean="0"/>
              <a:t>Small: Newton</a:t>
            </a:r>
            <a:endParaRPr lang="en-US" sz="2800" noProof="0" dirty="0" smtClean="0"/>
          </a:p>
          <a:p>
            <a:pPr lvl="1"/>
            <a:r>
              <a:rPr lang="en-US" sz="2800" noProof="0" dirty="0" smtClean="0"/>
              <a:t>Large: fast gradient descent</a:t>
            </a:r>
          </a:p>
          <a:p>
            <a:pPr marL="889200" lvl="1" indent="-457200">
              <a:buSzPct val="100000"/>
              <a:buFont typeface="Wingdings" panose="05000000000000000000" pitchFamily="2" charset="2"/>
              <a:buChar char="§"/>
            </a:pPr>
            <a:endParaRPr lang="en-US" sz="3000" noProof="0" dirty="0" smtClean="0"/>
          </a:p>
          <a:p>
            <a:pPr marL="457200" indent="-457200">
              <a:buSzPct val="100000"/>
              <a:buFont typeface="Wingdings" panose="05000000000000000000" pitchFamily="2" charset="2"/>
              <a:buChar char="§"/>
            </a:pPr>
            <a:r>
              <a:rPr lang="en-US" sz="3200" noProof="0" dirty="0" smtClean="0"/>
              <a:t>More robust to noise</a:t>
            </a:r>
            <a:endParaRPr lang="en-US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>
                <a:spLocks noResize="1"/>
              </p:cNvSpPr>
              <p:nvPr/>
            </p:nvSpPr>
            <p:spPr>
              <a:xfrm>
                <a:off x="1352904" y="2486476"/>
                <a:ext cx="6438193" cy="911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3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36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36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𝐉</m:t>
                              </m:r>
                            </m:e>
                            <m:sub>
                              <m:r>
                                <a:rPr lang="fr-FR" sz="3600" b="1" i="1">
                                  <a:latin typeface="Cambria Math"/>
                                </a:rPr>
                                <m:t>𝒓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fr-FR" sz="3600" b="1" i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fr-FR" sz="36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1" i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𝐉</m:t>
                              </m:r>
                            </m:e>
                            <m:sub>
                              <m:r>
                                <a:rPr lang="fr-FR" sz="3600" b="1" i="1"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  <m:r>
                            <a:rPr lang="fr-FR" sz="3600" b="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3600" b="0" i="0">
                              <a:latin typeface="Cambria Math"/>
                            </a:rPr>
                            <m:t>λ</m:t>
                          </m:r>
                          <m:r>
                            <a:rPr lang="fr-FR" sz="36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3600" b="0" i="0">
                              <a:latin typeface="Cambria Math"/>
                              <a:cs typeface="Times New Roman" panose="02020603050405020304" pitchFamily="18" charset="0"/>
                            </a:rPr>
                            <m:t>diag</m:t>
                          </m:r>
                          <m:r>
                            <a:rPr lang="fr-FR" sz="36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3600" b="0" i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fr-FR" sz="36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3600" b="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3600" b="1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r>
                                    <a:rPr lang="fr-FR" sz="3600" b="1" i="1">
                                      <a:latin typeface="Cambria Math"/>
                                    </a:rPr>
                                    <m:t>𝒓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3600" b="1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fr-FR" sz="3600" b="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3600" b="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1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r>
                                    <a:rPr lang="fr-FR" sz="36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FR" sz="3600" b="1" i="1">
                          <a:latin typeface="Cambria Math"/>
                        </a:rPr>
                        <m:t>𝒉</m:t>
                      </m:r>
                      <m:r>
                        <a:rPr lang="fr-FR" sz="3600" b="0" i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fr-FR" sz="3600" b="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3600" b="1" i="0">
                              <a:latin typeface="Cambria Math"/>
                              <a:cs typeface="Times New Roman" panose="020206030504050203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fr-FR" sz="3600" b="1" i="1">
                              <a:latin typeface="Cambria Math"/>
                            </a:rPr>
                            <m:t>𝒓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3600" b="1" i="0">
                              <a:latin typeface="Cambria Math"/>
                              <a:cs typeface="Times New Roman" panose="02020603050405020304" pitchFamily="18" charset="0"/>
                            </a:rPr>
                            <m:t>T</m:t>
                          </m:r>
                        </m:sup>
                      </m:sSubSup>
                      <m:r>
                        <a:rPr lang="fr-FR" sz="3600" b="1" i="1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fr-FR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904" y="2486476"/>
                <a:ext cx="6438193" cy="9115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3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Input data and Co-variance</a:t>
            </a:r>
            <a:endParaRPr lang="en-US" noProof="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Coming back to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Reminder: Least Squares 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Minimize Euclidian error = objective</a:t>
            </a:r>
          </a:p>
          <a:p>
            <a:pPr lvl="3" rtl="0" hangingPunct="0">
              <a:buNone/>
            </a:pPr>
            <a:endParaRPr lang="en-US" sz="2900" noProof="0" dirty="0" smtClean="0"/>
          </a:p>
          <a:p>
            <a:pPr lvl="3" rtl="0" hangingPunct="0">
              <a:buNone/>
            </a:pPr>
            <a:endParaRPr lang="en-US" sz="2900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Unique solution if well conditioned </a:t>
            </a:r>
          </a:p>
          <a:p>
            <a:pPr lvl="1"/>
            <a:r>
              <a:rPr lang="en-US" noProof="0" dirty="0" smtClean="0"/>
              <a:t>Do not contain the trivial solution </a:t>
            </a:r>
            <a:r>
              <a:rPr lang="en-US" b="1" i="1" noProof="0" dirty="0" smtClean="0">
                <a:latin typeface="Times New Roman" pitchFamily="18"/>
              </a:rPr>
              <a:t>v </a:t>
            </a:r>
            <a:r>
              <a:rPr lang="en-US" noProof="0" dirty="0" smtClean="0">
                <a:latin typeface="Symbol" pitchFamily="2"/>
              </a:rPr>
              <a:t>= </a:t>
            </a:r>
            <a:r>
              <a:rPr lang="en-US" noProof="0" dirty="0" smtClean="0">
                <a:latin typeface="Times New Roman" pitchFamily="18"/>
              </a:rPr>
              <a:t>0</a:t>
            </a:r>
          </a:p>
          <a:p>
            <a:pPr lvl="2"/>
            <a:r>
              <a:rPr lang="en-US" noProof="0" dirty="0" smtClean="0"/>
              <a:t>Example: implicit line</a:t>
            </a:r>
          </a:p>
          <a:p>
            <a:pPr lvl="1"/>
            <a:endParaRPr lang="en-US" sz="2900" noProof="0" dirty="0" smtClean="0"/>
          </a:p>
          <a:p>
            <a:pPr lvl="1"/>
            <a:r>
              <a:rPr lang="en-US" sz="2900" noProof="0" dirty="0" smtClean="0"/>
              <a:t>Measures </a:t>
            </a:r>
            <a:r>
              <a:rPr lang="en-US" sz="2900" dirty="0">
                <a:latin typeface="Symbol"/>
              </a:rPr>
              <a:t>³</a:t>
            </a:r>
            <a:r>
              <a:rPr lang="en-US" sz="2900" noProof="0" dirty="0" smtClean="0"/>
              <a:t> parameters: </a:t>
            </a:r>
            <a:r>
              <a:rPr lang="en-US" sz="2500" i="1" noProof="0" dirty="0" smtClean="0">
                <a:latin typeface="Times New Roman" pitchFamily="18"/>
              </a:rPr>
              <a:t>M</a:t>
            </a:r>
            <a:r>
              <a:rPr lang="en-US" sz="2500" noProof="0" dirty="0" smtClean="0"/>
              <a:t> </a:t>
            </a:r>
            <a:r>
              <a:rPr lang="en-US" sz="2500" noProof="0" dirty="0" smtClean="0">
                <a:latin typeface="Symbol"/>
              </a:rPr>
              <a:t>³</a:t>
            </a:r>
            <a:r>
              <a:rPr lang="en-US" sz="2500" noProof="0" dirty="0" smtClean="0"/>
              <a:t> </a:t>
            </a:r>
            <a:r>
              <a:rPr lang="en-US" sz="2500" i="1" noProof="0" dirty="0" smtClean="0">
                <a:latin typeface="Times New Roman" pitchFamily="18"/>
              </a:rPr>
              <a:t>K</a:t>
            </a:r>
          </a:p>
          <a:p>
            <a:pPr lvl="1"/>
            <a:r>
              <a:rPr lang="en-US" dirty="0" smtClean="0"/>
              <a:t>Measures are different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>
                <a:spLocks noResize="1"/>
              </p:cNvSpPr>
              <p:nvPr/>
            </p:nvSpPr>
            <p:spPr>
              <a:xfrm>
                <a:off x="4693025" y="4396421"/>
                <a:ext cx="4298760" cy="477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smtClean="0">
                          <a:latin typeface="Cambria Math"/>
                        </a:rPr>
                        <m:t>0</m:t>
                      </m:r>
                      <m:r>
                        <a:rPr lang="fr-FR" sz="24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  <m:sub>
                          <m:d>
                            <m:dPr>
                              <m:ctrlPr>
                                <a:rPr lang="fr-FR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fr-FR" sz="2400" i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fr-FR" sz="2400" i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40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/>
                            </a:rPr>
                            <m:t>𝑥</m:t>
                          </m:r>
                          <m:r>
                            <a:rPr lang="fr-FR" sz="2400" i="0">
                              <a:latin typeface="Cambria Math"/>
                            </a:rPr>
                            <m:t>,</m:t>
                          </m:r>
                          <m:r>
                            <a:rPr lang="fr-FR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fr-FR" sz="2400" i="0">
                          <a:latin typeface="Cambria Math"/>
                        </a:rPr>
                        <m:t>=</m:t>
                      </m:r>
                      <m:r>
                        <a:rPr lang="fr-FR" sz="2400" i="1">
                          <a:latin typeface="Cambria Math"/>
                        </a:rPr>
                        <m:t>𝑎𝑦</m:t>
                      </m:r>
                      <m:r>
                        <a:rPr lang="fr-FR" sz="2400" i="0">
                          <a:latin typeface="Cambria Math"/>
                        </a:rPr>
                        <m:t>+</m:t>
                      </m:r>
                      <m:r>
                        <a:rPr lang="fr-FR" sz="2400" i="1">
                          <a:latin typeface="Cambria Math"/>
                        </a:rPr>
                        <m:t>𝑏𝑥</m:t>
                      </m:r>
                      <m:r>
                        <a:rPr lang="fr-FR" sz="2400" i="0">
                          <a:latin typeface="Cambria Math"/>
                        </a:rPr>
                        <m:t>+</m:t>
                      </m:r>
                      <m:r>
                        <a:rPr lang="fr-FR" sz="2400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025" y="4396421"/>
                <a:ext cx="4298760" cy="477674"/>
              </a:xfrm>
              <a:prstGeom prst="rect">
                <a:avLst/>
              </a:prstGeom>
              <a:blipFill rotWithShape="1">
                <a:blip r:embed="rId3"/>
                <a:stretch>
                  <a:fillRect b="-50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2189232" y="1981622"/>
                <a:ext cx="3572279" cy="456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</a:rPr>
                        <m:t>𝐸</m:t>
                      </m:r>
                      <m:r>
                        <a:rPr lang="fr-FR" sz="2400" b="0" i="1" smtClean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fr-FR" sz="2400" b="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fr-FR" sz="2400" b="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 i="1">
                                              <a:latin typeface="Cambria Math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fr-FR" sz="24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𝐟</m:t>
                                          </m:r>
                                        </m:e>
                                        <m:sub>
                                          <m:r>
                                            <a:rPr lang="fr-FR" sz="2400" b="1" i="1">
                                              <a:latin typeface="Cambria Math"/>
                                            </a:rPr>
                                            <m:t>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2400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400" b="1" i="1">
                                                  <a:latin typeface="Cambria Math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2400">
                                                  <a:latin typeface="Cambria Math"/>
                                                </a:rPr>
                                                <m:t>m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40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fr-FR" sz="240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sz="24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232" y="1981622"/>
                <a:ext cx="3572279" cy="456771"/>
              </a:xfrm>
              <a:prstGeom prst="rect">
                <a:avLst/>
              </a:prstGeom>
              <a:blipFill rotWithShape="1">
                <a:blip r:embed="rId4"/>
                <a:stretch>
                  <a:fillRect b="-14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>
                <a:spLocks noResize="1"/>
              </p:cNvSpPr>
              <p:nvPr/>
            </p:nvSpPr>
            <p:spPr>
              <a:xfrm>
                <a:off x="5758113" y="1649544"/>
                <a:ext cx="3239945" cy="1120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400" b="0" i="1">
                              <a:latin typeface="Cambria Math"/>
                            </a:rPr>
                            <m:t>𝑚</m:t>
                          </m:r>
                          <m:r>
                            <a:rPr lang="fr-FR" sz="2400" b="0" i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400" b="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sSubSup>
                            <m:sSubSupPr>
                              <m:ctrlPr>
                                <a:rPr lang="fr-FR" sz="2400" b="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FR" sz="240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𝐟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latin typeface="Cambria Math"/>
                                        </a:rPr>
                                        <m:t>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2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400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400">
                                              <a:latin typeface="Cambria Math"/>
                                            </a:rPr>
                                            <m:t>m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fr-FR" sz="2400" b="0" i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2400" b="0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fr-FR" sz="2400" b="1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113" y="1649544"/>
                <a:ext cx="3239945" cy="11209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3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From Measurement to Parameter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85750" algn="l"/>
              </a:tabLst>
            </a:pPr>
            <a:r>
              <a:rPr lang="en-US" sz="2800" dirty="0" smtClean="0"/>
              <a:t>1D case – mapping    </a:t>
            </a:r>
          </a:p>
          <a:p>
            <a:pPr indent="0">
              <a:buNone/>
              <a:tabLst>
                <a:tab pos="285750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from measurement space to parameter space </a:t>
            </a:r>
            <a:endParaRPr lang="en-US" sz="2800" dirty="0"/>
          </a:p>
        </p:txBody>
      </p:sp>
      <p:sp>
        <p:nvSpPr>
          <p:cNvPr id="4" name="Freeform 3"/>
          <p:cNvSpPr/>
          <p:nvPr/>
        </p:nvSpPr>
        <p:spPr bwMode="auto">
          <a:xfrm>
            <a:off x="1838324" y="3467760"/>
            <a:ext cx="4219575" cy="1704975"/>
          </a:xfrm>
          <a:custGeom>
            <a:avLst/>
            <a:gdLst>
              <a:gd name="connsiteX0" fmla="*/ 0 w 6915184"/>
              <a:gd name="connsiteY0" fmla="*/ 2130984 h 2275947"/>
              <a:gd name="connsiteX1" fmla="*/ 2000250 w 6915184"/>
              <a:gd name="connsiteY1" fmla="*/ 2150034 h 2275947"/>
              <a:gd name="connsiteX2" fmla="*/ 3943350 w 6915184"/>
              <a:gd name="connsiteY2" fmla="*/ 778434 h 2275947"/>
              <a:gd name="connsiteX3" fmla="*/ 6457950 w 6915184"/>
              <a:gd name="connsiteY3" fmla="*/ 530784 h 2275947"/>
              <a:gd name="connsiteX4" fmla="*/ 6457950 w 6915184"/>
              <a:gd name="connsiteY4" fmla="*/ 530784 h 2275947"/>
              <a:gd name="connsiteX5" fmla="*/ 5610225 w 6915184"/>
              <a:gd name="connsiteY5" fmla="*/ 1569009 h 2275947"/>
              <a:gd name="connsiteX6" fmla="*/ 6553200 w 6915184"/>
              <a:gd name="connsiteY6" fmla="*/ 1607109 h 2275947"/>
              <a:gd name="connsiteX7" fmla="*/ 6915150 w 6915184"/>
              <a:gd name="connsiteY7" fmla="*/ 16434 h 2275947"/>
              <a:gd name="connsiteX8" fmla="*/ 6572250 w 6915184"/>
              <a:gd name="connsiteY8" fmla="*/ 797484 h 2275947"/>
              <a:gd name="connsiteX0" fmla="*/ 0 w 6915184"/>
              <a:gd name="connsiteY0" fmla="*/ 2130984 h 2178742"/>
              <a:gd name="connsiteX1" fmla="*/ 2028825 w 6915184"/>
              <a:gd name="connsiteY1" fmla="*/ 1902384 h 2178742"/>
              <a:gd name="connsiteX2" fmla="*/ 3943350 w 6915184"/>
              <a:gd name="connsiteY2" fmla="*/ 778434 h 2178742"/>
              <a:gd name="connsiteX3" fmla="*/ 6457950 w 6915184"/>
              <a:gd name="connsiteY3" fmla="*/ 530784 h 2178742"/>
              <a:gd name="connsiteX4" fmla="*/ 6457950 w 6915184"/>
              <a:gd name="connsiteY4" fmla="*/ 530784 h 2178742"/>
              <a:gd name="connsiteX5" fmla="*/ 5610225 w 6915184"/>
              <a:gd name="connsiteY5" fmla="*/ 1569009 h 2178742"/>
              <a:gd name="connsiteX6" fmla="*/ 6553200 w 6915184"/>
              <a:gd name="connsiteY6" fmla="*/ 1607109 h 2178742"/>
              <a:gd name="connsiteX7" fmla="*/ 6915150 w 6915184"/>
              <a:gd name="connsiteY7" fmla="*/ 16434 h 2178742"/>
              <a:gd name="connsiteX8" fmla="*/ 6572250 w 6915184"/>
              <a:gd name="connsiteY8" fmla="*/ 797484 h 2178742"/>
              <a:gd name="connsiteX0" fmla="*/ 0 w 7044558"/>
              <a:gd name="connsiteY0" fmla="*/ 2120805 h 2168563"/>
              <a:gd name="connsiteX1" fmla="*/ 2028825 w 7044558"/>
              <a:gd name="connsiteY1" fmla="*/ 1892205 h 2168563"/>
              <a:gd name="connsiteX2" fmla="*/ 3943350 w 7044558"/>
              <a:gd name="connsiteY2" fmla="*/ 768255 h 2168563"/>
              <a:gd name="connsiteX3" fmla="*/ 6457950 w 7044558"/>
              <a:gd name="connsiteY3" fmla="*/ 520605 h 2168563"/>
              <a:gd name="connsiteX4" fmla="*/ 6457950 w 7044558"/>
              <a:gd name="connsiteY4" fmla="*/ 520605 h 2168563"/>
              <a:gd name="connsiteX5" fmla="*/ 5610225 w 7044558"/>
              <a:gd name="connsiteY5" fmla="*/ 1558830 h 2168563"/>
              <a:gd name="connsiteX6" fmla="*/ 6553200 w 7044558"/>
              <a:gd name="connsiteY6" fmla="*/ 1596930 h 2168563"/>
              <a:gd name="connsiteX7" fmla="*/ 6915150 w 7044558"/>
              <a:gd name="connsiteY7" fmla="*/ 6255 h 2168563"/>
              <a:gd name="connsiteX8" fmla="*/ 6572250 w 7044558"/>
              <a:gd name="connsiteY8" fmla="*/ 787305 h 2168563"/>
              <a:gd name="connsiteX0" fmla="*/ 0 w 7044558"/>
              <a:gd name="connsiteY0" fmla="*/ 2120805 h 2168563"/>
              <a:gd name="connsiteX1" fmla="*/ 2028825 w 7044558"/>
              <a:gd name="connsiteY1" fmla="*/ 1892205 h 2168563"/>
              <a:gd name="connsiteX2" fmla="*/ 3943350 w 7044558"/>
              <a:gd name="connsiteY2" fmla="*/ 768255 h 2168563"/>
              <a:gd name="connsiteX3" fmla="*/ 6457950 w 7044558"/>
              <a:gd name="connsiteY3" fmla="*/ 520605 h 2168563"/>
              <a:gd name="connsiteX4" fmla="*/ 6457950 w 7044558"/>
              <a:gd name="connsiteY4" fmla="*/ 520605 h 2168563"/>
              <a:gd name="connsiteX5" fmla="*/ 5610225 w 7044558"/>
              <a:gd name="connsiteY5" fmla="*/ 1558830 h 2168563"/>
              <a:gd name="connsiteX6" fmla="*/ 6553200 w 7044558"/>
              <a:gd name="connsiteY6" fmla="*/ 1596930 h 2168563"/>
              <a:gd name="connsiteX7" fmla="*/ 6915150 w 7044558"/>
              <a:gd name="connsiteY7" fmla="*/ 6255 h 2168563"/>
              <a:gd name="connsiteX0" fmla="*/ 0 w 6553200"/>
              <a:gd name="connsiteY0" fmla="*/ 1600200 h 1647958"/>
              <a:gd name="connsiteX1" fmla="*/ 2028825 w 6553200"/>
              <a:gd name="connsiteY1" fmla="*/ 1371600 h 1647958"/>
              <a:gd name="connsiteX2" fmla="*/ 3943350 w 6553200"/>
              <a:gd name="connsiteY2" fmla="*/ 247650 h 1647958"/>
              <a:gd name="connsiteX3" fmla="*/ 6457950 w 6553200"/>
              <a:gd name="connsiteY3" fmla="*/ 0 h 1647958"/>
              <a:gd name="connsiteX4" fmla="*/ 6457950 w 6553200"/>
              <a:gd name="connsiteY4" fmla="*/ 0 h 1647958"/>
              <a:gd name="connsiteX5" fmla="*/ 5610225 w 6553200"/>
              <a:gd name="connsiteY5" fmla="*/ 1038225 h 1647958"/>
              <a:gd name="connsiteX6" fmla="*/ 6553200 w 6553200"/>
              <a:gd name="connsiteY6" fmla="*/ 1076325 h 1647958"/>
              <a:gd name="connsiteX0" fmla="*/ 0 w 6457950"/>
              <a:gd name="connsiteY0" fmla="*/ 1600200 h 1647958"/>
              <a:gd name="connsiteX1" fmla="*/ 2028825 w 6457950"/>
              <a:gd name="connsiteY1" fmla="*/ 1371600 h 1647958"/>
              <a:gd name="connsiteX2" fmla="*/ 3943350 w 6457950"/>
              <a:gd name="connsiteY2" fmla="*/ 247650 h 1647958"/>
              <a:gd name="connsiteX3" fmla="*/ 6457950 w 6457950"/>
              <a:gd name="connsiteY3" fmla="*/ 0 h 1647958"/>
              <a:gd name="connsiteX4" fmla="*/ 6457950 w 6457950"/>
              <a:gd name="connsiteY4" fmla="*/ 0 h 1647958"/>
              <a:gd name="connsiteX5" fmla="*/ 5610225 w 6457950"/>
              <a:gd name="connsiteY5" fmla="*/ 1038225 h 1647958"/>
              <a:gd name="connsiteX0" fmla="*/ 0 w 6457950"/>
              <a:gd name="connsiteY0" fmla="*/ 1600200 h 1647958"/>
              <a:gd name="connsiteX1" fmla="*/ 2028825 w 6457950"/>
              <a:gd name="connsiteY1" fmla="*/ 1371600 h 1647958"/>
              <a:gd name="connsiteX2" fmla="*/ 3943350 w 6457950"/>
              <a:gd name="connsiteY2" fmla="*/ 247650 h 1647958"/>
              <a:gd name="connsiteX3" fmla="*/ 6457950 w 6457950"/>
              <a:gd name="connsiteY3" fmla="*/ 0 h 1647958"/>
              <a:gd name="connsiteX4" fmla="*/ 6457950 w 6457950"/>
              <a:gd name="connsiteY4" fmla="*/ 0 h 1647958"/>
              <a:gd name="connsiteX0" fmla="*/ 0 w 6438900"/>
              <a:gd name="connsiteY0" fmla="*/ 1609725 h 1656083"/>
              <a:gd name="connsiteX1" fmla="*/ 2009775 w 6438900"/>
              <a:gd name="connsiteY1" fmla="*/ 1371600 h 1656083"/>
              <a:gd name="connsiteX2" fmla="*/ 3924300 w 6438900"/>
              <a:gd name="connsiteY2" fmla="*/ 247650 h 1656083"/>
              <a:gd name="connsiteX3" fmla="*/ 6438900 w 6438900"/>
              <a:gd name="connsiteY3" fmla="*/ 0 h 1656083"/>
              <a:gd name="connsiteX4" fmla="*/ 6438900 w 6438900"/>
              <a:gd name="connsiteY4" fmla="*/ 0 h 1656083"/>
              <a:gd name="connsiteX0" fmla="*/ 0 w 6438900"/>
              <a:gd name="connsiteY0" fmla="*/ 1609725 h 1617251"/>
              <a:gd name="connsiteX1" fmla="*/ 2009775 w 6438900"/>
              <a:gd name="connsiteY1" fmla="*/ 1371600 h 1617251"/>
              <a:gd name="connsiteX2" fmla="*/ 3924300 w 6438900"/>
              <a:gd name="connsiteY2" fmla="*/ 247650 h 1617251"/>
              <a:gd name="connsiteX3" fmla="*/ 6438900 w 6438900"/>
              <a:gd name="connsiteY3" fmla="*/ 0 h 1617251"/>
              <a:gd name="connsiteX4" fmla="*/ 6438900 w 6438900"/>
              <a:gd name="connsiteY4" fmla="*/ 0 h 1617251"/>
              <a:gd name="connsiteX0" fmla="*/ 0 w 5467350"/>
              <a:gd name="connsiteY0" fmla="*/ 1638300 h 1644187"/>
              <a:gd name="connsiteX1" fmla="*/ 1038225 w 5467350"/>
              <a:gd name="connsiteY1" fmla="*/ 1371600 h 1644187"/>
              <a:gd name="connsiteX2" fmla="*/ 2952750 w 5467350"/>
              <a:gd name="connsiteY2" fmla="*/ 247650 h 1644187"/>
              <a:gd name="connsiteX3" fmla="*/ 5467350 w 5467350"/>
              <a:gd name="connsiteY3" fmla="*/ 0 h 1644187"/>
              <a:gd name="connsiteX4" fmla="*/ 5467350 w 5467350"/>
              <a:gd name="connsiteY4" fmla="*/ 0 h 1644187"/>
              <a:gd name="connsiteX0" fmla="*/ 0 w 5467350"/>
              <a:gd name="connsiteY0" fmla="*/ 1638300 h 1638300"/>
              <a:gd name="connsiteX1" fmla="*/ 1038225 w 5467350"/>
              <a:gd name="connsiteY1" fmla="*/ 1371600 h 1638300"/>
              <a:gd name="connsiteX2" fmla="*/ 2952750 w 5467350"/>
              <a:gd name="connsiteY2" fmla="*/ 247650 h 1638300"/>
              <a:gd name="connsiteX3" fmla="*/ 5467350 w 5467350"/>
              <a:gd name="connsiteY3" fmla="*/ 0 h 1638300"/>
              <a:gd name="connsiteX4" fmla="*/ 5467350 w 5467350"/>
              <a:gd name="connsiteY4" fmla="*/ 0 h 1638300"/>
              <a:gd name="connsiteX0" fmla="*/ 0 w 5467350"/>
              <a:gd name="connsiteY0" fmla="*/ 1638300 h 1638300"/>
              <a:gd name="connsiteX1" fmla="*/ 1038225 w 5467350"/>
              <a:gd name="connsiteY1" fmla="*/ 1371600 h 1638300"/>
              <a:gd name="connsiteX2" fmla="*/ 2952750 w 5467350"/>
              <a:gd name="connsiteY2" fmla="*/ 247650 h 1638300"/>
              <a:gd name="connsiteX3" fmla="*/ 5467350 w 5467350"/>
              <a:gd name="connsiteY3" fmla="*/ 0 h 1638300"/>
              <a:gd name="connsiteX4" fmla="*/ 5467350 w 5467350"/>
              <a:gd name="connsiteY4" fmla="*/ 0 h 1638300"/>
              <a:gd name="connsiteX0" fmla="*/ 0 w 6353175"/>
              <a:gd name="connsiteY0" fmla="*/ 1687373 h 1687373"/>
              <a:gd name="connsiteX1" fmla="*/ 1038225 w 6353175"/>
              <a:gd name="connsiteY1" fmla="*/ 1420673 h 1687373"/>
              <a:gd name="connsiteX2" fmla="*/ 2952750 w 6353175"/>
              <a:gd name="connsiteY2" fmla="*/ 296723 h 1687373"/>
              <a:gd name="connsiteX3" fmla="*/ 5467350 w 6353175"/>
              <a:gd name="connsiteY3" fmla="*/ 49073 h 1687373"/>
              <a:gd name="connsiteX4" fmla="*/ 6353175 w 6353175"/>
              <a:gd name="connsiteY4" fmla="*/ 1087298 h 1687373"/>
              <a:gd name="connsiteX0" fmla="*/ 0 w 5467350"/>
              <a:gd name="connsiteY0" fmla="*/ 1687373 h 1687373"/>
              <a:gd name="connsiteX1" fmla="*/ 1038225 w 5467350"/>
              <a:gd name="connsiteY1" fmla="*/ 1420673 h 1687373"/>
              <a:gd name="connsiteX2" fmla="*/ 2952750 w 5467350"/>
              <a:gd name="connsiteY2" fmla="*/ 296723 h 1687373"/>
              <a:gd name="connsiteX3" fmla="*/ 5467350 w 5467350"/>
              <a:gd name="connsiteY3" fmla="*/ 49073 h 1687373"/>
              <a:gd name="connsiteX0" fmla="*/ 0 w 4286250"/>
              <a:gd name="connsiteY0" fmla="*/ 1609414 h 1609414"/>
              <a:gd name="connsiteX1" fmla="*/ 1038225 w 4286250"/>
              <a:gd name="connsiteY1" fmla="*/ 1342714 h 1609414"/>
              <a:gd name="connsiteX2" fmla="*/ 2952750 w 4286250"/>
              <a:gd name="connsiteY2" fmla="*/ 218764 h 1609414"/>
              <a:gd name="connsiteX3" fmla="*/ 4286250 w 4286250"/>
              <a:gd name="connsiteY3" fmla="*/ 66364 h 1609414"/>
              <a:gd name="connsiteX0" fmla="*/ 0 w 4286250"/>
              <a:gd name="connsiteY0" fmla="*/ 1543050 h 1543050"/>
              <a:gd name="connsiteX1" fmla="*/ 1038225 w 4286250"/>
              <a:gd name="connsiteY1" fmla="*/ 1276350 h 1543050"/>
              <a:gd name="connsiteX2" fmla="*/ 2952750 w 4286250"/>
              <a:gd name="connsiteY2" fmla="*/ 152400 h 1543050"/>
              <a:gd name="connsiteX3" fmla="*/ 4286250 w 4286250"/>
              <a:gd name="connsiteY3" fmla="*/ 0 h 1543050"/>
              <a:gd name="connsiteX0" fmla="*/ 0 w 4219575"/>
              <a:gd name="connsiteY0" fmla="*/ 1704975 h 1704975"/>
              <a:gd name="connsiteX1" fmla="*/ 1038225 w 4219575"/>
              <a:gd name="connsiteY1" fmla="*/ 1438275 h 1704975"/>
              <a:gd name="connsiteX2" fmla="*/ 2952750 w 4219575"/>
              <a:gd name="connsiteY2" fmla="*/ 314325 h 1704975"/>
              <a:gd name="connsiteX3" fmla="*/ 4219575 w 4219575"/>
              <a:gd name="connsiteY3" fmla="*/ 0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575" h="1704975">
                <a:moveTo>
                  <a:pt x="0" y="1704975"/>
                </a:moveTo>
                <a:cubicBezTo>
                  <a:pt x="661987" y="1655762"/>
                  <a:pt x="546100" y="1670050"/>
                  <a:pt x="1038225" y="1438275"/>
                </a:cubicBezTo>
                <a:cubicBezTo>
                  <a:pt x="1530350" y="1206500"/>
                  <a:pt x="2422525" y="554037"/>
                  <a:pt x="2952750" y="314325"/>
                </a:cubicBezTo>
                <a:cubicBezTo>
                  <a:pt x="3482975" y="74613"/>
                  <a:pt x="3576638" y="49213"/>
                  <a:pt x="4219575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ook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838324" y="2343810"/>
            <a:ext cx="0" cy="282892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4" idx="0"/>
          </p:cNvCxnSpPr>
          <p:nvPr/>
        </p:nvCxnSpPr>
        <p:spPr bwMode="auto">
          <a:xfrm>
            <a:off x="1838324" y="5172735"/>
            <a:ext cx="441007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721417" y="4435410"/>
            <a:ext cx="0" cy="7373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1838324" y="4435410"/>
            <a:ext cx="1883093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3200400" y="4745693"/>
            <a:ext cx="0" cy="427042"/>
          </a:xfrm>
          <a:prstGeom prst="lin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4191000" y="4096410"/>
            <a:ext cx="0" cy="1076325"/>
          </a:xfrm>
          <a:prstGeom prst="lin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1828800" y="4113828"/>
            <a:ext cx="2362200" cy="0"/>
          </a:xfrm>
          <a:prstGeom prst="lin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838324" y="4732137"/>
            <a:ext cx="1362076" cy="13556"/>
          </a:xfrm>
          <a:prstGeom prst="lin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1143000" y="3029610"/>
            <a:ext cx="4800600" cy="29718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990600" y="2724810"/>
            <a:ext cx="4800600" cy="29718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>
                <a:spLocks noResize="1"/>
              </p:cNvSpPr>
              <p:nvPr/>
            </p:nvSpPr>
            <p:spPr>
              <a:xfrm>
                <a:off x="4386684" y="1125094"/>
                <a:ext cx="3745020" cy="6236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b="0" i="0" smtClean="0">
                          <a:latin typeface="Cambria Math"/>
                        </a:rPr>
                        <m:t>o</m:t>
                      </m:r>
                      <m:r>
                        <a:rPr lang="fr-FR" sz="3600" b="0" i="1" smtClean="0">
                          <a:latin typeface="Cambria Math"/>
                        </a:rPr>
                        <m:t> :</m:t>
                      </m:r>
                      <m:r>
                        <a:rPr lang="fr-FR" sz="3600" b="0" i="1" smtClean="0">
                          <a:latin typeface="Cambria Math"/>
                        </a:rPr>
                        <m:t>𝑥</m:t>
                      </m:r>
                      <m:r>
                        <a:rPr lang="fr-FR" sz="3600" b="0" i="1" smtClean="0">
                          <a:latin typeface="Cambria Math"/>
                        </a:rPr>
                        <m:t> </m:t>
                      </m:r>
                      <m:r>
                        <a:rPr lang="fr-FR" sz="3600" i="1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fr-FR" sz="36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36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fr-FR" sz="3600" i="1">
                          <a:latin typeface="Cambria Math"/>
                          <a:ea typeface="Cambria Math"/>
                        </a:rPr>
                        <m:t> →</m:t>
                      </m:r>
                      <m:r>
                        <a:rPr lang="fr-FR" sz="3600" i="1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fr-FR" sz="3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3600" i="1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fr-FR" sz="36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3600" i="1">
                          <a:latin typeface="Cambria Math"/>
                          <a:ea typeface="Cambria Math"/>
                        </a:rPr>
                        <m:t>ℝ</m:t>
                      </m:r>
                    </m:oMath>
                  </m:oMathPara>
                </a14:m>
                <a:endParaRPr lang="fr-FR" sz="36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84" y="1125094"/>
                <a:ext cx="3745020" cy="6236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>
                <a:spLocks noResize="1"/>
              </p:cNvSpPr>
              <p:nvPr/>
            </p:nvSpPr>
            <p:spPr>
              <a:xfrm>
                <a:off x="5791200" y="2261227"/>
                <a:ext cx="912257" cy="6677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/>
                            </a:rPr>
                            <m:t>o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fr-FR" sz="2000" b="0" i="1" smtClean="0">
                          <a:latin typeface="Cambria Math"/>
                        </a:rPr>
                        <m:t> 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fr-FR" sz="20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61227"/>
                <a:ext cx="912257" cy="6677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>
                <a:spLocks noResize="1"/>
              </p:cNvSpPr>
              <p:nvPr/>
            </p:nvSpPr>
            <p:spPr>
              <a:xfrm>
                <a:off x="5998944" y="3244681"/>
                <a:ext cx="371275" cy="383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𝑜</m:t>
                      </m:r>
                    </m:oMath>
                  </m:oMathPara>
                </a14:m>
                <a:endParaRPr lang="fr-FR" sz="20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944" y="3244681"/>
                <a:ext cx="371275" cy="3830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>
                <a:spLocks noResize="1"/>
              </p:cNvSpPr>
              <p:nvPr/>
            </p:nvSpPr>
            <p:spPr>
              <a:xfrm>
                <a:off x="6190832" y="4911497"/>
                <a:ext cx="817294" cy="443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/>
                        </a:rPr>
                        <m:t>data</m:t>
                      </m:r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832" y="4911497"/>
                <a:ext cx="817294" cy="4432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>
                <a:spLocks noResize="1"/>
              </p:cNvSpPr>
              <p:nvPr/>
            </p:nvSpPr>
            <p:spPr>
              <a:xfrm>
                <a:off x="204432" y="2358064"/>
                <a:ext cx="1628607" cy="443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/>
                        </a:rPr>
                        <m:t>parameter</m:t>
                      </m:r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32" y="2358064"/>
                <a:ext cx="1628607" cy="443242"/>
              </a:xfrm>
              <a:prstGeom prst="rect">
                <a:avLst/>
              </a:prstGeom>
              <a:blipFill rotWithShape="1">
                <a:blip r:embed="rId7"/>
                <a:stretch>
                  <a:fillRect b="-17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>
                <a:spLocks noResize="1"/>
              </p:cNvSpPr>
              <p:nvPr/>
            </p:nvSpPr>
            <p:spPr>
              <a:xfrm>
                <a:off x="897635" y="3907828"/>
                <a:ext cx="935404" cy="383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fr-FR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fr-FR" sz="20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5" y="3907828"/>
                <a:ext cx="935404" cy="3830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>
                <a:spLocks noResize="1"/>
              </p:cNvSpPr>
              <p:nvPr/>
            </p:nvSpPr>
            <p:spPr>
              <a:xfrm>
                <a:off x="860815" y="4544317"/>
                <a:ext cx="935404" cy="383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fr-FR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fr-FR" sz="20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15" y="4544317"/>
                <a:ext cx="935404" cy="383097"/>
              </a:xfrm>
              <a:prstGeom prst="rect">
                <a:avLst/>
              </a:prstGeom>
              <a:blipFill rotWithShape="1">
                <a:blip r:embed="rId9"/>
                <a:stretch>
                  <a:fillRect b="-1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>
                <a:spLocks noResize="1"/>
              </p:cNvSpPr>
              <p:nvPr/>
            </p:nvSpPr>
            <p:spPr>
              <a:xfrm>
                <a:off x="1365337" y="4251970"/>
                <a:ext cx="376021" cy="383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fr-FR" sz="20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7" y="4251970"/>
                <a:ext cx="376021" cy="383097"/>
              </a:xfrm>
              <a:prstGeom prst="rect">
                <a:avLst/>
              </a:prstGeom>
              <a:blipFill rotWithShape="1">
                <a:blip r:embed="rId10"/>
                <a:stretch>
                  <a:fillRect r="-290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>
                <a:spLocks noResize="1"/>
              </p:cNvSpPr>
              <p:nvPr/>
            </p:nvSpPr>
            <p:spPr>
              <a:xfrm>
                <a:off x="2480458" y="5296487"/>
                <a:ext cx="935404" cy="383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fr-FR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fr-FR" sz="20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458" y="5296487"/>
                <a:ext cx="935404" cy="3830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>
                <a:spLocks noResize="1"/>
              </p:cNvSpPr>
              <p:nvPr/>
            </p:nvSpPr>
            <p:spPr>
              <a:xfrm>
                <a:off x="4043362" y="5296486"/>
                <a:ext cx="935404" cy="383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fr-FR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fr-FR" sz="20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362" y="5296486"/>
                <a:ext cx="935404" cy="3830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>
                <a:spLocks noResize="1"/>
              </p:cNvSpPr>
              <p:nvPr/>
            </p:nvSpPr>
            <p:spPr>
              <a:xfrm>
                <a:off x="3535971" y="5296488"/>
                <a:ext cx="376021" cy="3830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fr-FR" sz="20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971" y="5296488"/>
                <a:ext cx="376021" cy="383097"/>
              </a:xfrm>
              <a:prstGeom prst="rect">
                <a:avLst/>
              </a:prstGeom>
              <a:blipFill rotWithShape="1">
                <a:blip r:embed="rId13"/>
                <a:stretch>
                  <a:fillRect r="-290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>
                <a:spLocks noResize="1"/>
              </p:cNvSpPr>
              <p:nvPr/>
            </p:nvSpPr>
            <p:spPr>
              <a:xfrm>
                <a:off x="2225730" y="5762374"/>
                <a:ext cx="4151540" cy="649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fr-FR" sz="2000" b="0" i="1" smtClean="0">
                          <a:latin typeface="Cambria Math"/>
                        </a:rPr>
                        <m:t>+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latin typeface="Cambria Math"/>
                          <a:ea typeface="Cambria Math"/>
                        </a:rPr>
                        <m:t>o</m:t>
                      </m:r>
                      <m:d>
                        <m:d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fr-FR" sz="2000" i="1">
                              <a:latin typeface="Cambria Math"/>
                            </a:rPr>
                            <m:t>+</m:t>
                          </m:r>
                          <m:r>
                            <a:rPr lang="fr-FR" sz="20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fr-FR" sz="2000">
                          <a:latin typeface="Cambria Math"/>
                          <a:ea typeface="Cambria Math"/>
                        </a:rPr>
                        <m:t>o</m:t>
                      </m:r>
                      <m:d>
                        <m:dPr>
                          <m:ctrlPr>
                            <a:rPr lang="fr-FR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r-FR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fr-FR" sz="1600" i="0">
                              <a:latin typeface="Cambria Math"/>
                            </a:rPr>
                            <m:t>o</m:t>
                          </m:r>
                        </m:num>
                        <m:den>
                          <m:r>
                            <a:rPr lang="fr-FR" sz="1600" i="1">
                              <a:latin typeface="Cambria Math"/>
                            </a:rPr>
                            <m:t>𝜕</m:t>
                          </m:r>
                          <m:r>
                            <a:rPr lang="fr-FR" sz="16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fr-FR" sz="1600" i="1">
                          <a:latin typeface="Cambria Math"/>
                        </a:rPr>
                        <m:t> </m:t>
                      </m:r>
                      <m:r>
                        <a:rPr lang="fr-FR" sz="16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sz="16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730" y="5762374"/>
                <a:ext cx="4151540" cy="64945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52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  <p:bldP spid="41" grpId="0"/>
      <p:bldP spid="46" grpId="0"/>
      <p:bldP spid="48" grpId="0"/>
      <p:bldP spid="5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Example: line fit, direct parameterization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82720"/>
            <a:ext cx="5333999" cy="3975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>
                <a:spLocks noResize="1"/>
              </p:cNvSpPr>
              <p:nvPr/>
            </p:nvSpPr>
            <p:spPr>
              <a:xfrm>
                <a:off x="1499817" y="3224862"/>
                <a:ext cx="1801026" cy="458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𝒗</m:t>
                      </m:r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fr-FR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17" y="3224862"/>
                <a:ext cx="1801026" cy="4583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>
                <a:spLocks noResize="1"/>
              </p:cNvSpPr>
              <p:nvPr/>
            </p:nvSpPr>
            <p:spPr>
              <a:xfrm>
                <a:off x="2359593" y="2380303"/>
                <a:ext cx="962270" cy="443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/>
                        </a:rPr>
                        <m:t>(</m:t>
                      </m:r>
                      <m:r>
                        <a:rPr lang="fr-FR" sz="2400" b="0" i="1" smtClean="0">
                          <a:latin typeface="Cambria Math"/>
                        </a:rPr>
                        <m:t>𝑥</m:t>
                      </m:r>
                      <m:r>
                        <a:rPr lang="fr-FR" sz="2400" b="0" i="1" smtClean="0">
                          <a:latin typeface="Cambria Math"/>
                        </a:rPr>
                        <m:t>,</m:t>
                      </m:r>
                      <m:r>
                        <a:rPr lang="fr-FR" sz="2400" b="0" i="1" smtClean="0">
                          <a:latin typeface="Cambria Math"/>
                        </a:rPr>
                        <m:t>𝑦</m:t>
                      </m:r>
                      <m:r>
                        <a:rPr lang="fr-FR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593" y="2380303"/>
                <a:ext cx="962270" cy="443242"/>
              </a:xfrm>
              <a:prstGeom prst="rect">
                <a:avLst/>
              </a:prstGeom>
              <a:blipFill rotWithShape="1">
                <a:blip r:embed="rId6"/>
                <a:stretch>
                  <a:fillRect l="-1899" r="-1899" b="-232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>
                <a:spLocks noResize="1"/>
              </p:cNvSpPr>
              <p:nvPr/>
            </p:nvSpPr>
            <p:spPr>
              <a:xfrm>
                <a:off x="614494" y="1265790"/>
                <a:ext cx="2418887" cy="563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/>
                        </a:rPr>
                        <m:t>𝑦</m:t>
                      </m:r>
                      <m:r>
                        <a:rPr lang="fr-FR" sz="3200" b="0" i="1" smtClean="0">
                          <a:latin typeface="Cambria Math"/>
                        </a:rPr>
                        <m:t>=</m:t>
                      </m:r>
                      <m:r>
                        <a:rPr lang="fr-FR" sz="3200" b="0" i="1" smtClean="0">
                          <a:latin typeface="Cambria Math"/>
                        </a:rPr>
                        <m:t>𝑚𝑥</m:t>
                      </m:r>
                      <m:r>
                        <a:rPr lang="fr-FR" sz="3200" b="0" i="1" smtClean="0">
                          <a:latin typeface="Cambria Math"/>
                        </a:rPr>
                        <m:t>+</m:t>
                      </m:r>
                      <m:r>
                        <a:rPr lang="fr-FR" sz="32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fr-FR" sz="32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4" y="1265790"/>
                <a:ext cx="2418887" cy="5635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>
                <a:spLocks noResize="1"/>
              </p:cNvSpPr>
              <p:nvPr/>
            </p:nvSpPr>
            <p:spPr>
              <a:xfrm>
                <a:off x="3928562" y="1005051"/>
                <a:ext cx="461749" cy="503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fr-FR" sz="2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62" y="1005051"/>
                <a:ext cx="461749" cy="5033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>
                <a:spLocks noResize="1"/>
              </p:cNvSpPr>
              <p:nvPr/>
            </p:nvSpPr>
            <p:spPr>
              <a:xfrm>
                <a:off x="8787005" y="4245251"/>
                <a:ext cx="461749" cy="503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fr-FR" sz="2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005" y="4245251"/>
                <a:ext cx="461749" cy="5033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>
                <a:spLocks noResize="1"/>
              </p:cNvSpPr>
              <p:nvPr/>
            </p:nvSpPr>
            <p:spPr>
              <a:xfrm>
                <a:off x="633442" y="4978122"/>
                <a:ext cx="4983564" cy="1292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0" smtClean="0">
                          <a:latin typeface="Cambria Math"/>
                        </a:rPr>
                        <m:t>𝐀</m:t>
                      </m:r>
                      <m:r>
                        <a:rPr lang="fr-FR" sz="2800" b="1" i="1" smtClean="0">
                          <a:latin typeface="Cambria Math"/>
                        </a:rPr>
                        <m:t>𝒗</m:t>
                      </m:r>
                      <m:r>
                        <a:rPr lang="fr-FR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28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sz="2800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sz="28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b="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fr-FR" sz="2800" b="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800" b="0" i="1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sz="28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fr-FR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28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2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FR" sz="2800" b="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fr-FR" sz="2800" b="0" i="1" smtClean="0">
                          <a:latin typeface="Cambria Math"/>
                        </a:rPr>
                        <m:t>=</m:t>
                      </m:r>
                      <m:r>
                        <a:rPr lang="fr-FR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fr-FR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42" y="4978122"/>
                <a:ext cx="4983564" cy="12923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>
                <a:spLocks noResize="1"/>
              </p:cNvSpPr>
              <p:nvPr/>
            </p:nvSpPr>
            <p:spPr>
              <a:xfrm>
                <a:off x="5727359" y="3799249"/>
                <a:ext cx="3382484" cy="414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𝑁</m:t>
                      </m:r>
                      <m:r>
                        <a:rPr lang="fr-FR" sz="2000" b="0" i="1" smtClean="0">
                          <a:latin typeface="Cambria Math"/>
                        </a:rPr>
                        <m:t>=100,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=0.5,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=0.25</m:t>
                      </m:r>
                    </m:oMath>
                  </m:oMathPara>
                </a14:m>
                <a:endParaRPr lang="fr-FR" sz="20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359" y="3799249"/>
                <a:ext cx="3382484" cy="414388"/>
              </a:xfrm>
              <a:prstGeom prst="rect">
                <a:avLst/>
              </a:prstGeom>
              <a:blipFill rotWithShape="1">
                <a:blip r:embed="rId11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14"/>
          <p:cNvSpPr txBox="1"/>
          <p:nvPr/>
        </p:nvSpPr>
        <p:spPr>
          <a:xfrm>
            <a:off x="700624" y="1987186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Measurements</a:t>
            </a:r>
          </a:p>
        </p:txBody>
      </p:sp>
      <p:sp>
        <p:nvSpPr>
          <p:cNvPr id="31" name="TextBox 17"/>
          <p:cNvSpPr txBox="1"/>
          <p:nvPr/>
        </p:nvSpPr>
        <p:spPr>
          <a:xfrm>
            <a:off x="679604" y="2862444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arameter vector</a:t>
            </a:r>
          </a:p>
        </p:txBody>
      </p:sp>
      <p:sp>
        <p:nvSpPr>
          <p:cNvPr id="32" name="TextBox 18"/>
          <p:cNvSpPr txBox="1"/>
          <p:nvPr/>
        </p:nvSpPr>
        <p:spPr>
          <a:xfrm>
            <a:off x="677900" y="4062270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Fitting linear system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26" grpId="0"/>
      <p:bldP spid="2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Example: line fit, direct parameterization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00" y="982800"/>
            <a:ext cx="5333999" cy="397501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7315200" y="3352800"/>
            <a:ext cx="304800" cy="0"/>
          </a:xfrm>
          <a:prstGeom prst="line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315200" y="3581400"/>
            <a:ext cx="3048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20000" y="3187898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ground truth 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0" y="3426023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LS fit </a:t>
            </a:r>
            <a:endParaRPr lang="en-US" sz="1400" dirty="0"/>
          </a:p>
        </p:txBody>
      </p:sp>
      <p:sp>
        <p:nvSpPr>
          <p:cNvPr id="22" name="TextBox 14"/>
          <p:cNvSpPr txBox="1"/>
          <p:nvPr/>
        </p:nvSpPr>
        <p:spPr>
          <a:xfrm>
            <a:off x="700624" y="1987186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Measurements</a:t>
            </a:r>
          </a:p>
        </p:txBody>
      </p:sp>
      <p:sp>
        <p:nvSpPr>
          <p:cNvPr id="23" name="TextBox 17"/>
          <p:cNvSpPr txBox="1"/>
          <p:nvPr/>
        </p:nvSpPr>
        <p:spPr>
          <a:xfrm>
            <a:off x="679604" y="2862444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arameter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>
                <a:spLocks noResize="1"/>
              </p:cNvSpPr>
              <p:nvPr/>
            </p:nvSpPr>
            <p:spPr>
              <a:xfrm>
                <a:off x="1499817" y="3224862"/>
                <a:ext cx="1801026" cy="458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𝒗</m:t>
                      </m:r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fr-FR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17" y="3224862"/>
                <a:ext cx="1801026" cy="4583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>
                <a:spLocks noResize="1"/>
              </p:cNvSpPr>
              <p:nvPr/>
            </p:nvSpPr>
            <p:spPr>
              <a:xfrm>
                <a:off x="2359593" y="2380303"/>
                <a:ext cx="962270" cy="443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/>
                        </a:rPr>
                        <m:t>(</m:t>
                      </m:r>
                      <m:r>
                        <a:rPr lang="fr-FR" sz="2400" b="0" i="1" smtClean="0">
                          <a:latin typeface="Cambria Math"/>
                        </a:rPr>
                        <m:t>𝑥</m:t>
                      </m:r>
                      <m:r>
                        <a:rPr lang="fr-FR" sz="2400" b="0" i="1" smtClean="0">
                          <a:latin typeface="Cambria Math"/>
                        </a:rPr>
                        <m:t>,</m:t>
                      </m:r>
                      <m:r>
                        <a:rPr lang="fr-FR" sz="2400" b="0" i="1" smtClean="0">
                          <a:latin typeface="Cambria Math"/>
                        </a:rPr>
                        <m:t>𝑦</m:t>
                      </m:r>
                      <m:r>
                        <a:rPr lang="fr-FR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593" y="2380303"/>
                <a:ext cx="962270" cy="443242"/>
              </a:xfrm>
              <a:prstGeom prst="rect">
                <a:avLst/>
              </a:prstGeom>
              <a:blipFill rotWithShape="1">
                <a:blip r:embed="rId5"/>
                <a:stretch>
                  <a:fillRect l="-1899" r="-1899" b="-232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>
                <a:spLocks noResize="1"/>
              </p:cNvSpPr>
              <p:nvPr/>
            </p:nvSpPr>
            <p:spPr>
              <a:xfrm>
                <a:off x="614494" y="1265790"/>
                <a:ext cx="2418887" cy="563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/>
                        </a:rPr>
                        <m:t>𝑦</m:t>
                      </m:r>
                      <m:r>
                        <a:rPr lang="fr-FR" sz="3200" b="0" i="1" smtClean="0">
                          <a:latin typeface="Cambria Math"/>
                        </a:rPr>
                        <m:t>=</m:t>
                      </m:r>
                      <m:r>
                        <a:rPr lang="fr-FR" sz="3200" b="0" i="1" smtClean="0">
                          <a:latin typeface="Cambria Math"/>
                        </a:rPr>
                        <m:t>𝑚𝑥</m:t>
                      </m:r>
                      <m:r>
                        <a:rPr lang="fr-FR" sz="3200" b="0" i="1" smtClean="0">
                          <a:latin typeface="Cambria Math"/>
                        </a:rPr>
                        <m:t>+</m:t>
                      </m:r>
                      <m:r>
                        <a:rPr lang="fr-FR" sz="32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fr-FR" sz="32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4" y="1265790"/>
                <a:ext cx="2418887" cy="5635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>
                <a:spLocks noResize="1"/>
              </p:cNvSpPr>
              <p:nvPr/>
            </p:nvSpPr>
            <p:spPr>
              <a:xfrm>
                <a:off x="3928562" y="1005051"/>
                <a:ext cx="461749" cy="503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fr-FR" sz="2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62" y="1005051"/>
                <a:ext cx="461749" cy="5033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>
                <a:spLocks noResize="1"/>
              </p:cNvSpPr>
              <p:nvPr/>
            </p:nvSpPr>
            <p:spPr>
              <a:xfrm>
                <a:off x="8787005" y="4245251"/>
                <a:ext cx="461749" cy="503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fr-FR" sz="2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005" y="4245251"/>
                <a:ext cx="461749" cy="5033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18"/>
          <p:cNvSpPr txBox="1"/>
          <p:nvPr/>
        </p:nvSpPr>
        <p:spPr>
          <a:xfrm>
            <a:off x="677900" y="4062270"/>
            <a:ext cx="3166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Fitting linear system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Least Square solution</a:t>
            </a:r>
            <a:endParaRPr lang="en-US" dirty="0" smtClean="0"/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>
                <a:spLocks noResize="1"/>
              </p:cNvSpPr>
              <p:nvPr/>
            </p:nvSpPr>
            <p:spPr>
              <a:xfrm>
                <a:off x="1251890" y="4896248"/>
                <a:ext cx="2907546" cy="652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/>
                        </a:rPr>
                        <m:t>𝒗</m:t>
                      </m:r>
                      <m:r>
                        <a:rPr lang="fr-FR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8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800" b="1" i="0" smtClean="0">
                                      <a:latin typeface="Cambria Math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2800" b="0" i="0" smtClean="0">
                                      <a:latin typeface="Cambria Math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fr-FR" sz="2800" b="1" i="0" smtClean="0">
                                  <a:latin typeface="Cambria Math"/>
                                </a:rPr>
                                <m:t>𝐀</m:t>
                              </m:r>
                            </m:e>
                          </m:d>
                        </m:e>
                        <m:sup>
                          <m:r>
                            <a:rPr lang="fr-FR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1" i="0" smtClean="0">
                              <a:latin typeface="Cambria Math"/>
                            </a:rPr>
                            <m:t>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fr-FR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fr-FR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890" y="4896248"/>
                <a:ext cx="2907546" cy="65297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>
                <a:spLocks noResize="1"/>
              </p:cNvSpPr>
              <p:nvPr/>
            </p:nvSpPr>
            <p:spPr>
              <a:xfrm>
                <a:off x="805220" y="5605678"/>
                <a:ext cx="3928723" cy="521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/>
                        </a:rPr>
                        <m:t>⇒</m:t>
                      </m:r>
                      <m:r>
                        <a:rPr lang="fr-FR" sz="2800" b="1" i="1" smtClean="0">
                          <a:latin typeface="Cambria Math"/>
                        </a:rPr>
                        <m:t>𝒗</m:t>
                      </m:r>
                      <m:r>
                        <a:rPr lang="fr-FR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8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fr-FR" sz="2800" b="0" i="1" smtClean="0">
                                        <a:latin typeface="Cambria Math"/>
                                      </a:rPr>
                                      <m:t>.516</m:t>
                                    </m:r>
                                  </m:e>
                                  <m:e>
                                    <m:r>
                                      <a:rPr lang="fr-FR" sz="2800" b="0" i="1" smtClean="0">
                                        <a:latin typeface="Cambria Math"/>
                                      </a:rPr>
                                      <m:t>9.827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20" y="5605678"/>
                <a:ext cx="3928723" cy="52101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e 35"/>
          <p:cNvGrpSpPr/>
          <p:nvPr/>
        </p:nvGrpSpPr>
        <p:grpSpPr>
          <a:xfrm>
            <a:off x="4502723" y="4943481"/>
            <a:ext cx="4599732" cy="369332"/>
            <a:chOff x="124668" y="6385480"/>
            <a:chExt cx="4599732" cy="369332"/>
          </a:xfrm>
        </p:grpSpPr>
        <p:sp>
          <p:nvSpPr>
            <p:cNvPr id="37" name="Rounded Rectangle 35"/>
            <p:cNvSpPr/>
            <p:nvPr/>
          </p:nvSpPr>
          <p:spPr bwMode="auto">
            <a:xfrm>
              <a:off x="124668" y="6385480"/>
              <a:ext cx="4599732" cy="36933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Book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6486525"/>
              <a:ext cx="1807845" cy="219075"/>
            </a:xfrm>
            <a:prstGeom prst="rect">
              <a:avLst/>
            </a:prstGeom>
          </p:spPr>
        </p:pic>
        <p:sp>
          <p:nvSpPr>
            <p:cNvPr id="39" name="TextBox 27"/>
            <p:cNvSpPr txBox="1"/>
            <p:nvPr/>
          </p:nvSpPr>
          <p:spPr>
            <a:xfrm>
              <a:off x="124668" y="638548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Ground truth values: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>
                <a:spLocks noResize="1"/>
              </p:cNvSpPr>
              <p:nvPr/>
            </p:nvSpPr>
            <p:spPr>
              <a:xfrm>
                <a:off x="5727359" y="3799249"/>
                <a:ext cx="3382484" cy="414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𝑁</m:t>
                      </m:r>
                      <m:r>
                        <a:rPr lang="fr-FR" sz="2000" b="0" i="1" smtClean="0">
                          <a:latin typeface="Cambria Math"/>
                        </a:rPr>
                        <m:t>=100,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=0.5,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=0.25</m:t>
                      </m:r>
                    </m:oMath>
                  </m:oMathPara>
                </a14:m>
                <a:endParaRPr lang="fr-FR" sz="20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359" y="3799249"/>
                <a:ext cx="3382484" cy="414388"/>
              </a:xfrm>
              <a:prstGeom prst="rect">
                <a:avLst/>
              </a:prstGeom>
              <a:blipFill rotWithShape="1">
                <a:blip r:embed="rId12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7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6" grpId="0"/>
      <p:bldP spid="28" grpId="0"/>
      <p:bldP spid="30" grpId="0"/>
      <p:bldP spid="31" grpId="0"/>
      <p:bldP spid="34" grpId="0"/>
      <p:bldP spid="3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Generalized Goal</a:t>
            </a:r>
            <a:endParaRPr lang="en-US" noProof="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Finding the best approximation</a:t>
            </a:r>
          </a:p>
          <a:p>
            <a:pPr lvl="1"/>
            <a:r>
              <a:rPr lang="en-US" noProof="0" dirty="0" smtClean="0"/>
              <a:t>Given a numerical model</a:t>
            </a:r>
          </a:p>
          <a:p>
            <a:pPr lvl="1"/>
            <a:r>
              <a:rPr lang="en-US" noProof="0" dirty="0" smtClean="0"/>
              <a:t>Using a reduce set of parameters</a:t>
            </a:r>
          </a:p>
          <a:p>
            <a:r>
              <a:rPr lang="en-US" noProof="0" dirty="0" smtClean="0"/>
              <a:t>Ex: linear regression</a:t>
            </a:r>
            <a:endParaRPr lang="en-US" noProof="0" dirty="0"/>
          </a:p>
        </p:txBody>
      </p:sp>
      <p:sp>
        <p:nvSpPr>
          <p:cNvPr id="6" name="Forme libre 5"/>
          <p:cNvSpPr/>
          <p:nvPr/>
        </p:nvSpPr>
        <p:spPr>
          <a:xfrm>
            <a:off x="548606" y="4360242"/>
            <a:ext cx="7049913" cy="11750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590" h="3599" fill="none">
                <a:moveTo>
                  <a:pt x="0" y="3599"/>
                </a:moveTo>
                <a:lnTo>
                  <a:pt x="21590" y="0"/>
                </a:lnTo>
              </a:path>
            </a:pathLst>
          </a:custGeom>
          <a:noFill/>
          <a:ln w="57240">
            <a:solidFill>
              <a:srgbClr val="FF420E"/>
            </a:solidFill>
            <a:prstDash val="solid"/>
            <a:miter/>
          </a:ln>
          <a:effectLst>
            <a:outerShdw dist="5091" dir="2700000" algn="tl">
              <a:srgbClr val="000000"/>
            </a:outerShdw>
          </a:effectLst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1447275" y="5121187"/>
            <a:ext cx="138131" cy="1381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D32B2B"/>
          </a:solidFill>
          <a:ln w="25560">
            <a:solidFill>
              <a:srgbClr val="FFFFFF"/>
            </a:solidFill>
            <a:prstDash val="solid"/>
            <a:miter/>
          </a:ln>
          <a:effectLst>
            <a:outerShdw dist="17819" dir="2700000" algn="tl">
              <a:srgbClr val="000000"/>
            </a:outerShdw>
          </a:effectLst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2276715" y="5328568"/>
            <a:ext cx="138131" cy="1381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D32B2B"/>
          </a:solidFill>
          <a:ln w="25560">
            <a:solidFill>
              <a:srgbClr val="FFFFFF"/>
            </a:solidFill>
            <a:prstDash val="solid"/>
            <a:miter/>
          </a:ln>
          <a:effectLst>
            <a:outerShdw dist="17819" dir="2700000" algn="tl">
              <a:srgbClr val="000000"/>
            </a:outerShdw>
          </a:effectLst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3313514" y="4499041"/>
            <a:ext cx="138131" cy="1381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D32B2B"/>
          </a:solidFill>
          <a:ln w="25560">
            <a:solidFill>
              <a:srgbClr val="FFFFFF"/>
            </a:solidFill>
            <a:prstDash val="solid"/>
            <a:miter/>
          </a:ln>
          <a:effectLst>
            <a:outerShdw dist="17819" dir="2700000" algn="tl">
              <a:srgbClr val="000000"/>
            </a:outerShdw>
          </a:effectLst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350315" y="4982715"/>
            <a:ext cx="138131" cy="1384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D32B2B"/>
          </a:solidFill>
          <a:ln w="25560">
            <a:solidFill>
              <a:srgbClr val="FFFFFF"/>
            </a:solidFill>
            <a:prstDash val="solid"/>
            <a:miter/>
          </a:ln>
          <a:effectLst>
            <a:outerShdw dist="17819" dir="2700000" algn="tl">
              <a:srgbClr val="000000"/>
            </a:outerShdw>
          </a:effectLst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5179755" y="4706423"/>
            <a:ext cx="138131" cy="1381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D32B2B"/>
          </a:solidFill>
          <a:ln w="25560">
            <a:solidFill>
              <a:srgbClr val="FFFFFF"/>
            </a:solidFill>
            <a:prstDash val="solid"/>
            <a:miter/>
          </a:ln>
          <a:effectLst>
            <a:outerShdw dist="17819" dir="2700000" algn="tl">
              <a:srgbClr val="000000"/>
            </a:outerShdw>
          </a:effectLst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6009194" y="4429805"/>
            <a:ext cx="138131" cy="1381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D32B2B"/>
          </a:solidFill>
          <a:ln w="25560">
            <a:solidFill>
              <a:srgbClr val="FFFFFF"/>
            </a:solidFill>
            <a:prstDash val="solid"/>
            <a:miter/>
          </a:ln>
          <a:effectLst>
            <a:outerShdw dist="17819" dir="2700000" algn="tl">
              <a:srgbClr val="000000"/>
            </a:outerShdw>
          </a:effectLst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6769406" y="4637187"/>
            <a:ext cx="138458" cy="1381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D32B2B"/>
          </a:solidFill>
          <a:ln w="25560">
            <a:solidFill>
              <a:srgbClr val="FFFFFF"/>
            </a:solidFill>
            <a:prstDash val="solid"/>
            <a:miter/>
          </a:ln>
          <a:effectLst>
            <a:outerShdw dist="17819" dir="2700000" algn="tl">
              <a:srgbClr val="000000"/>
            </a:outerShdw>
          </a:effectLst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fr-FR" sz="1600">
              <a:latin typeface="Albany AMT" pitchFamily="18"/>
              <a:ea typeface="宋体" pitchFamily="2"/>
              <a:cs typeface="Lohit Hindi" pitchFamily="2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994388" y="4791988"/>
            <a:ext cx="842750" cy="3216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algn="ctr" hangingPunct="0"/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( </a:t>
            </a:r>
            <a:r>
              <a:rPr lang="fr-FR" sz="1600" i="1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1600" baseline="-25000">
                <a:latin typeface="Times New Roman" pitchFamily="18"/>
                <a:ea typeface="宋体" pitchFamily="2"/>
                <a:cs typeface="Lohit Hindi" pitchFamily="2"/>
              </a:rPr>
              <a:t>1 </a:t>
            </a:r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, </a:t>
            </a:r>
            <a:r>
              <a:rPr lang="fr-FR" sz="1600" i="1">
                <a:latin typeface="Times New Roman" pitchFamily="18"/>
                <a:ea typeface="宋体" pitchFamily="2"/>
                <a:cs typeface="Lohit Hindi" pitchFamily="2"/>
              </a:rPr>
              <a:t>y</a:t>
            </a:r>
            <a:r>
              <a:rPr lang="fr-FR" sz="1600" baseline="-25000">
                <a:latin typeface="Times New Roman" pitchFamily="18"/>
                <a:ea typeface="宋体" pitchFamily="2"/>
                <a:cs typeface="Lohit Hindi" pitchFamily="2"/>
              </a:rPr>
              <a:t>1 </a:t>
            </a:r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)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1821215" y="5466714"/>
            <a:ext cx="842750" cy="3216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algn="ctr" hangingPunct="0"/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( </a:t>
            </a:r>
            <a:r>
              <a:rPr lang="fr-FR" sz="1600" i="1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1600" baseline="-25000">
                <a:latin typeface="Times New Roman" pitchFamily="18"/>
                <a:ea typeface="宋体" pitchFamily="2"/>
                <a:cs typeface="Lohit Hindi" pitchFamily="2"/>
              </a:rPr>
              <a:t>2 </a:t>
            </a:r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, </a:t>
            </a:r>
            <a:r>
              <a:rPr lang="fr-FR" sz="1600" i="1">
                <a:latin typeface="Times New Roman" pitchFamily="18"/>
                <a:ea typeface="宋体" pitchFamily="2"/>
                <a:cs typeface="Lohit Hindi" pitchFamily="2"/>
              </a:rPr>
              <a:t>y</a:t>
            </a:r>
            <a:r>
              <a:rPr lang="fr-FR" sz="1600" baseline="-25000">
                <a:latin typeface="Times New Roman" pitchFamily="18"/>
                <a:ea typeface="宋体" pitchFamily="2"/>
                <a:cs typeface="Lohit Hindi" pitchFamily="2"/>
              </a:rPr>
              <a:t>2 </a:t>
            </a:r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)</a:t>
            </a:r>
          </a:p>
        </p:txBody>
      </p:sp>
      <p:sp>
        <p:nvSpPr>
          <p:cNvPr id="16" name="Forme libre 15"/>
          <p:cNvSpPr/>
          <p:nvPr/>
        </p:nvSpPr>
        <p:spPr>
          <a:xfrm>
            <a:off x="2898834" y="4171476"/>
            <a:ext cx="842750" cy="3216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algn="ctr" hangingPunct="0"/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( </a:t>
            </a:r>
            <a:r>
              <a:rPr lang="fr-FR" sz="1600" i="1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1600" baseline="-25000">
                <a:latin typeface="Times New Roman" pitchFamily="18"/>
                <a:ea typeface="宋体" pitchFamily="2"/>
                <a:cs typeface="Lohit Hindi" pitchFamily="2"/>
              </a:rPr>
              <a:t>3 </a:t>
            </a:r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, </a:t>
            </a:r>
            <a:r>
              <a:rPr lang="fr-FR" sz="1600" i="1">
                <a:latin typeface="Times New Roman" pitchFamily="18"/>
                <a:ea typeface="宋体" pitchFamily="2"/>
                <a:cs typeface="Lohit Hindi" pitchFamily="2"/>
              </a:rPr>
              <a:t>y</a:t>
            </a:r>
            <a:r>
              <a:rPr lang="fr-FR" sz="1600" baseline="-25000">
                <a:latin typeface="Times New Roman" pitchFamily="18"/>
                <a:ea typeface="宋体" pitchFamily="2"/>
                <a:cs typeface="Lohit Hindi" pitchFamily="2"/>
              </a:rPr>
              <a:t>3 </a:t>
            </a:r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)</a:t>
            </a:r>
          </a:p>
        </p:txBody>
      </p:sp>
      <p:sp>
        <p:nvSpPr>
          <p:cNvPr id="17" name="Forme libre 16"/>
          <p:cNvSpPr/>
          <p:nvPr/>
        </p:nvSpPr>
        <p:spPr>
          <a:xfrm>
            <a:off x="3911143" y="5094733"/>
            <a:ext cx="842750" cy="3216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algn="ctr" hangingPunct="0"/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( </a:t>
            </a:r>
            <a:r>
              <a:rPr lang="fr-FR" sz="1600" i="1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1600" baseline="-25000">
                <a:latin typeface="Times New Roman" pitchFamily="18"/>
                <a:ea typeface="宋体" pitchFamily="2"/>
                <a:cs typeface="Lohit Hindi" pitchFamily="2"/>
              </a:rPr>
              <a:t>4 </a:t>
            </a:r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, </a:t>
            </a:r>
            <a:r>
              <a:rPr lang="fr-FR" sz="1600" i="1">
                <a:latin typeface="Times New Roman" pitchFamily="18"/>
                <a:ea typeface="宋体" pitchFamily="2"/>
                <a:cs typeface="Lohit Hindi" pitchFamily="2"/>
              </a:rPr>
              <a:t>y</a:t>
            </a:r>
            <a:r>
              <a:rPr lang="fr-FR" sz="1600" baseline="-25000">
                <a:latin typeface="Times New Roman" pitchFamily="18"/>
                <a:ea typeface="宋体" pitchFamily="2"/>
                <a:cs typeface="Lohit Hindi" pitchFamily="2"/>
              </a:rPr>
              <a:t>4 </a:t>
            </a:r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)</a:t>
            </a:r>
          </a:p>
        </p:txBody>
      </p:sp>
      <p:sp>
        <p:nvSpPr>
          <p:cNvPr id="18" name="Forme libre 17"/>
          <p:cNvSpPr/>
          <p:nvPr/>
        </p:nvSpPr>
        <p:spPr>
          <a:xfrm>
            <a:off x="4718665" y="4376978"/>
            <a:ext cx="677878" cy="2359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0">
            <a:spAutoFit/>
          </a:bodyPr>
          <a:lstStyle/>
          <a:p>
            <a:pPr hangingPunct="0"/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( </a:t>
            </a:r>
            <a:r>
              <a:rPr lang="fr-FR" sz="1600" i="1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1600" baseline="-25000">
                <a:latin typeface="Times New Roman" pitchFamily="18"/>
                <a:ea typeface="宋体" pitchFamily="2"/>
                <a:cs typeface="Lohit Hindi" pitchFamily="2"/>
              </a:rPr>
              <a:t>5 </a:t>
            </a:r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, </a:t>
            </a:r>
            <a:r>
              <a:rPr lang="fr-FR" sz="1600" i="1">
                <a:latin typeface="Times New Roman" pitchFamily="18"/>
                <a:ea typeface="宋体" pitchFamily="2"/>
                <a:cs typeface="Lohit Hindi" pitchFamily="2"/>
              </a:rPr>
              <a:t>y</a:t>
            </a:r>
            <a:r>
              <a:rPr lang="fr-FR" sz="1600" baseline="-25000">
                <a:latin typeface="Times New Roman" pitchFamily="18"/>
                <a:ea typeface="宋体" pitchFamily="2"/>
                <a:cs typeface="Lohit Hindi" pitchFamily="2"/>
              </a:rPr>
              <a:t>5 </a:t>
            </a:r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)</a:t>
            </a:r>
          </a:p>
        </p:txBody>
      </p:sp>
      <p:sp>
        <p:nvSpPr>
          <p:cNvPr id="19" name="Forme libre 18"/>
          <p:cNvSpPr/>
          <p:nvPr/>
        </p:nvSpPr>
        <p:spPr>
          <a:xfrm>
            <a:off x="5576554" y="4114977"/>
            <a:ext cx="842750" cy="3216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algn="ctr" hangingPunct="0"/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( </a:t>
            </a:r>
            <a:r>
              <a:rPr lang="fr-FR" sz="1600" i="1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1600" baseline="-25000">
                <a:latin typeface="Times New Roman" pitchFamily="18"/>
                <a:ea typeface="宋体" pitchFamily="2"/>
                <a:cs typeface="Lohit Hindi" pitchFamily="2"/>
              </a:rPr>
              <a:t>6 </a:t>
            </a:r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, </a:t>
            </a:r>
            <a:r>
              <a:rPr lang="fr-FR" sz="1600" i="1">
                <a:latin typeface="Times New Roman" pitchFamily="18"/>
                <a:ea typeface="宋体" pitchFamily="2"/>
                <a:cs typeface="Lohit Hindi" pitchFamily="2"/>
              </a:rPr>
              <a:t>y</a:t>
            </a:r>
            <a:r>
              <a:rPr lang="fr-FR" sz="1600" baseline="-25000">
                <a:latin typeface="Times New Roman" pitchFamily="18"/>
                <a:ea typeface="宋体" pitchFamily="2"/>
                <a:cs typeface="Lohit Hindi" pitchFamily="2"/>
              </a:rPr>
              <a:t>6 </a:t>
            </a:r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)</a:t>
            </a:r>
          </a:p>
        </p:txBody>
      </p:sp>
      <p:sp>
        <p:nvSpPr>
          <p:cNvPr id="20" name="Forme libre 19"/>
          <p:cNvSpPr/>
          <p:nvPr/>
        </p:nvSpPr>
        <p:spPr>
          <a:xfrm>
            <a:off x="6317171" y="4759330"/>
            <a:ext cx="842750" cy="3216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algn="ctr" hangingPunct="0"/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( </a:t>
            </a:r>
            <a:r>
              <a:rPr lang="fr-FR" sz="1600" i="1">
                <a:latin typeface="Times New Roman" pitchFamily="18"/>
                <a:ea typeface="宋体" pitchFamily="2"/>
                <a:cs typeface="Lohit Hindi" pitchFamily="2"/>
              </a:rPr>
              <a:t>x</a:t>
            </a:r>
            <a:r>
              <a:rPr lang="fr-FR" sz="1600" baseline="-25000">
                <a:latin typeface="Times New Roman" pitchFamily="18"/>
                <a:ea typeface="宋体" pitchFamily="2"/>
                <a:cs typeface="Lohit Hindi" pitchFamily="2"/>
              </a:rPr>
              <a:t>7 </a:t>
            </a:r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, </a:t>
            </a:r>
            <a:r>
              <a:rPr lang="fr-FR" sz="1600" i="1">
                <a:latin typeface="Times New Roman" pitchFamily="18"/>
                <a:ea typeface="宋体" pitchFamily="2"/>
                <a:cs typeface="Lohit Hindi" pitchFamily="2"/>
              </a:rPr>
              <a:t>y</a:t>
            </a:r>
            <a:r>
              <a:rPr lang="fr-FR" sz="1600" baseline="-25000">
                <a:latin typeface="Times New Roman" pitchFamily="18"/>
                <a:ea typeface="宋体" pitchFamily="2"/>
                <a:cs typeface="Lohit Hindi" pitchFamily="2"/>
              </a:rPr>
              <a:t>7 </a:t>
            </a:r>
            <a:r>
              <a:rPr lang="fr-FR" sz="1600">
                <a:latin typeface="Times New Roman" pitchFamily="18"/>
                <a:ea typeface="宋体" pitchFamily="2"/>
                <a:cs typeface="Lohit Hindi" pitchFamily="2"/>
              </a:rPr>
              <a:t>)</a:t>
            </a:r>
          </a:p>
        </p:txBody>
      </p:sp>
      <p:sp>
        <p:nvSpPr>
          <p:cNvPr id="21" name="Forme libre 20"/>
          <p:cNvSpPr/>
          <p:nvPr/>
        </p:nvSpPr>
        <p:spPr>
          <a:xfrm>
            <a:off x="7520425" y="3853729"/>
            <a:ext cx="1391362" cy="4628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pPr algn="ctr" hangingPunct="0"/>
            <a:r>
              <a:rPr lang="fr-FR" sz="2400" i="1" dirty="0">
                <a:solidFill>
                  <a:srgbClr val="FF420E"/>
                </a:solidFill>
                <a:latin typeface="Times New Roman" pitchFamily="18"/>
                <a:ea typeface="宋体" pitchFamily="2"/>
                <a:cs typeface="Lohit Hindi" pitchFamily="2"/>
              </a:rPr>
              <a:t>y </a:t>
            </a:r>
            <a:r>
              <a:rPr lang="fr-FR" sz="2400" dirty="0">
                <a:solidFill>
                  <a:srgbClr val="FF420E"/>
                </a:solidFill>
                <a:latin typeface="Symbol" pitchFamily="18"/>
                <a:ea typeface="宋体" pitchFamily="2"/>
                <a:cs typeface="Lohit Hindi" pitchFamily="2"/>
              </a:rPr>
              <a:t>=</a:t>
            </a:r>
            <a:r>
              <a:rPr lang="fr-FR" sz="2400" i="1" dirty="0">
                <a:solidFill>
                  <a:srgbClr val="FF420E"/>
                </a:solidFill>
                <a:latin typeface="Times New Roman" pitchFamily="18"/>
                <a:ea typeface="宋体" pitchFamily="2"/>
                <a:cs typeface="Lohit Hindi" pitchFamily="2"/>
              </a:rPr>
              <a:t> </a:t>
            </a:r>
            <a:r>
              <a:rPr lang="fr-FR" sz="2400" i="1" dirty="0" err="1">
                <a:solidFill>
                  <a:srgbClr val="FF420E"/>
                </a:solidFill>
                <a:latin typeface="Times New Roman" pitchFamily="18"/>
                <a:ea typeface="宋体" pitchFamily="2"/>
                <a:cs typeface="Lohit Hindi" pitchFamily="2"/>
              </a:rPr>
              <a:t>ax</a:t>
            </a:r>
            <a:r>
              <a:rPr lang="fr-FR" sz="2400" i="1" dirty="0">
                <a:solidFill>
                  <a:srgbClr val="FF420E"/>
                </a:solidFill>
                <a:latin typeface="Times New Roman" pitchFamily="18"/>
                <a:ea typeface="宋体" pitchFamily="2"/>
                <a:cs typeface="Lohit Hindi" pitchFamily="2"/>
              </a:rPr>
              <a:t> </a:t>
            </a:r>
            <a:r>
              <a:rPr lang="fr-FR" sz="2400" dirty="0">
                <a:solidFill>
                  <a:srgbClr val="FF420E"/>
                </a:solidFill>
                <a:latin typeface="Symbol" pitchFamily="18"/>
                <a:ea typeface="宋体" pitchFamily="2"/>
                <a:cs typeface="Lohit Hindi" pitchFamily="2"/>
              </a:rPr>
              <a:t>+</a:t>
            </a:r>
            <a:r>
              <a:rPr lang="fr-FR" sz="2400" i="1" dirty="0">
                <a:solidFill>
                  <a:srgbClr val="FF420E"/>
                </a:solidFill>
                <a:latin typeface="Times New Roman" pitchFamily="18"/>
                <a:ea typeface="宋体" pitchFamily="2"/>
                <a:cs typeface="Lohit Hindi" pitchFamily="2"/>
              </a:rPr>
              <a:t> b</a:t>
            </a:r>
          </a:p>
        </p:txBody>
      </p:sp>
    </p:spTree>
    <p:extLst>
      <p:ext uri="{BB962C8B-B14F-4D97-AF65-F5344CB8AC3E}">
        <p14:creationId xmlns:p14="http://schemas.microsoft.com/office/powerpoint/2010/main" val="19970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Example: line fit, direct parameterization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82800"/>
            <a:ext cx="5333999" cy="3975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>
                <a:spLocks noResize="1"/>
              </p:cNvSpPr>
              <p:nvPr/>
            </p:nvSpPr>
            <p:spPr>
              <a:xfrm>
                <a:off x="614494" y="1265790"/>
                <a:ext cx="2418887" cy="563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/>
                        </a:rPr>
                        <m:t>𝑦</m:t>
                      </m:r>
                      <m:r>
                        <a:rPr lang="fr-FR" sz="3200" b="0" i="1" smtClean="0">
                          <a:latin typeface="Cambria Math"/>
                        </a:rPr>
                        <m:t>=</m:t>
                      </m:r>
                      <m:r>
                        <a:rPr lang="fr-FR" sz="3200" b="0" i="1" smtClean="0">
                          <a:latin typeface="Cambria Math"/>
                        </a:rPr>
                        <m:t>𝑚𝑥</m:t>
                      </m:r>
                      <m:r>
                        <a:rPr lang="fr-FR" sz="3200" b="0" i="1" smtClean="0">
                          <a:latin typeface="Cambria Math"/>
                        </a:rPr>
                        <m:t>+</m:t>
                      </m:r>
                      <m:r>
                        <a:rPr lang="fr-FR" sz="32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fr-FR" sz="32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4" y="1265790"/>
                <a:ext cx="2418887" cy="5635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>
                <a:spLocks noResize="1"/>
              </p:cNvSpPr>
              <p:nvPr/>
            </p:nvSpPr>
            <p:spPr>
              <a:xfrm>
                <a:off x="3928562" y="1005051"/>
                <a:ext cx="461749" cy="503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fr-FR" sz="2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62" y="1005051"/>
                <a:ext cx="461749" cy="5033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>
                <a:spLocks noResize="1"/>
              </p:cNvSpPr>
              <p:nvPr/>
            </p:nvSpPr>
            <p:spPr>
              <a:xfrm>
                <a:off x="8787005" y="4245251"/>
                <a:ext cx="461749" cy="503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fr-FR" sz="2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005" y="4245251"/>
                <a:ext cx="461749" cy="5033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>
                <a:spLocks noResize="1"/>
              </p:cNvSpPr>
              <p:nvPr/>
            </p:nvSpPr>
            <p:spPr>
              <a:xfrm>
                <a:off x="5727359" y="3799249"/>
                <a:ext cx="3382484" cy="414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𝑁</m:t>
                      </m:r>
                      <m:r>
                        <a:rPr lang="fr-FR" sz="2000" b="0" i="1" smtClean="0">
                          <a:latin typeface="Cambria Math"/>
                        </a:rPr>
                        <m:t>=100,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=0.5,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=0.25</m:t>
                      </m:r>
                    </m:oMath>
                  </m:oMathPara>
                </a14:m>
                <a:endParaRPr lang="fr-FR" sz="20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359" y="3799249"/>
                <a:ext cx="3382484" cy="414388"/>
              </a:xfrm>
              <a:prstGeom prst="rect">
                <a:avLst/>
              </a:prstGeom>
              <a:blipFill rotWithShape="1">
                <a:blip r:embed="rId6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>
                <a:spLocks noResize="1"/>
              </p:cNvSpPr>
              <p:nvPr/>
            </p:nvSpPr>
            <p:spPr>
              <a:xfrm>
                <a:off x="262983" y="2077007"/>
                <a:ext cx="2938902" cy="12660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1" i="0" smtClean="0">
                              <a:latin typeface="Cambria Math"/>
                            </a:rPr>
                            <m:t>𝚺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fr-FR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2400" b="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fr-FR" sz="2400" b="0" i="1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fr-FR" sz="2400" b="0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400" b="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FR" sz="24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2400" b="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fr-FR" sz="2400" b="0" i="1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83" y="2077007"/>
                <a:ext cx="2938902" cy="12660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>
                <a:spLocks noResize="1"/>
              </p:cNvSpPr>
              <p:nvPr/>
            </p:nvSpPr>
            <p:spPr>
              <a:xfrm>
                <a:off x="262983" y="3448567"/>
                <a:ext cx="3125876" cy="1106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1" i="0" smtClean="0">
                              <a:latin typeface="Cambria Math"/>
                            </a:rPr>
                            <m:t>𝚺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fr-FR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fr-FR" sz="2400" b="0" i="1" smtClean="0">
                                        <a:latin typeface="Cambria Math"/>
                                        <a:ea typeface="Cambria Math"/>
                                      </a:rPr>
                                      <m:t>.5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fr-FR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fr-FR" sz="2400" b="0" i="1" smtClean="0">
                                        <a:latin typeface="Cambria Math"/>
                                        <a:ea typeface="Cambria Math"/>
                                      </a:rPr>
                                      <m:t>.5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83" y="3448567"/>
                <a:ext cx="3125876" cy="110630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>
                <a:spLocks noResize="1"/>
              </p:cNvSpPr>
              <p:nvPr/>
            </p:nvSpPr>
            <p:spPr>
              <a:xfrm>
                <a:off x="320793" y="5168482"/>
                <a:ext cx="5664904" cy="903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3200" b="1" i="0" smtClean="0">
                              <a:latin typeface="Cambria Math"/>
                            </a:rPr>
                            <m:t>𝚺</m:t>
                          </m:r>
                        </m:e>
                        <m:sub>
                          <m:sSub>
                            <m:sSubPr>
                              <m:ctrlPr>
                                <a:rPr lang="fr-F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  <m:r>
                        <a:rPr lang="fr-FR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fr-FR" sz="32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32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32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fr-FR" sz="3200" b="0" i="1" smtClean="0">
                                    <a:latin typeface="Cambria Math"/>
                                  </a:rPr>
                                  <m:t>.301</m:t>
                                </m:r>
                              </m:e>
                              <m:e>
                                <m:r>
                                  <a:rPr lang="fr-FR" sz="3200" b="0" i="1" smtClean="0">
                                    <a:latin typeface="Cambria Math"/>
                                  </a:rPr>
                                  <m:t>−0.017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3200" b="0" i="1" smtClean="0">
                                    <a:latin typeface="Cambria Math"/>
                                  </a:rPr>
                                  <m:t>−0.017</m:t>
                                </m:r>
                              </m:e>
                              <m:e>
                                <m:r>
                                  <a:rPr lang="fr-FR" sz="3200" b="0" i="1" smtClean="0">
                                    <a:latin typeface="Cambria Math"/>
                                  </a:rPr>
                                  <m:t>2.501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32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93" y="5168482"/>
                <a:ext cx="5664904" cy="9036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2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Example: line fit, direct parameterization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82800"/>
            <a:ext cx="5333999" cy="3975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>
                <a:spLocks noResize="1"/>
              </p:cNvSpPr>
              <p:nvPr/>
            </p:nvSpPr>
            <p:spPr>
              <a:xfrm>
                <a:off x="614494" y="1265790"/>
                <a:ext cx="2418887" cy="563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/>
                        </a:rPr>
                        <m:t>𝑦</m:t>
                      </m:r>
                      <m:r>
                        <a:rPr lang="fr-FR" sz="3200" b="0" i="1" smtClean="0">
                          <a:latin typeface="Cambria Math"/>
                        </a:rPr>
                        <m:t>=</m:t>
                      </m:r>
                      <m:r>
                        <a:rPr lang="fr-FR" sz="3200" b="0" i="1" smtClean="0">
                          <a:latin typeface="Cambria Math"/>
                        </a:rPr>
                        <m:t>𝑚𝑥</m:t>
                      </m:r>
                      <m:r>
                        <a:rPr lang="fr-FR" sz="3200" b="0" i="1" smtClean="0">
                          <a:latin typeface="Cambria Math"/>
                        </a:rPr>
                        <m:t>+</m:t>
                      </m:r>
                      <m:r>
                        <a:rPr lang="fr-FR" sz="32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fr-FR" sz="32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4" y="1265790"/>
                <a:ext cx="2418887" cy="5635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>
                <a:spLocks noResize="1"/>
              </p:cNvSpPr>
              <p:nvPr/>
            </p:nvSpPr>
            <p:spPr>
              <a:xfrm>
                <a:off x="3928562" y="1005051"/>
                <a:ext cx="461749" cy="503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fr-FR" sz="2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62" y="1005051"/>
                <a:ext cx="461749" cy="5033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>
                <a:spLocks noResize="1"/>
              </p:cNvSpPr>
              <p:nvPr/>
            </p:nvSpPr>
            <p:spPr>
              <a:xfrm>
                <a:off x="8787005" y="4245251"/>
                <a:ext cx="461749" cy="503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fr-FR" sz="2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005" y="4245251"/>
                <a:ext cx="461749" cy="5033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>
                <a:spLocks noResize="1"/>
              </p:cNvSpPr>
              <p:nvPr/>
            </p:nvSpPr>
            <p:spPr>
              <a:xfrm>
                <a:off x="5727359" y="3799249"/>
                <a:ext cx="3382484" cy="414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𝑁</m:t>
                      </m:r>
                      <m:r>
                        <a:rPr lang="fr-FR" sz="2000" b="0" i="1" smtClean="0">
                          <a:latin typeface="Cambria Math"/>
                        </a:rPr>
                        <m:t>=100,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=0.5,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=0.25</m:t>
                      </m:r>
                    </m:oMath>
                  </m:oMathPara>
                </a14:m>
                <a:endParaRPr lang="fr-FR" sz="20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359" y="3799249"/>
                <a:ext cx="3382484" cy="414388"/>
              </a:xfrm>
              <a:prstGeom prst="rect">
                <a:avLst/>
              </a:prstGeom>
              <a:blipFill rotWithShape="1">
                <a:blip r:embed="rId8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>
                <a:spLocks noResize="1"/>
              </p:cNvSpPr>
              <p:nvPr/>
            </p:nvSpPr>
            <p:spPr>
              <a:xfrm>
                <a:off x="262983" y="2077007"/>
                <a:ext cx="2938902" cy="12660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1" i="0" smtClean="0">
                              <a:latin typeface="Cambria Math"/>
                            </a:rPr>
                            <m:t>𝚺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fr-FR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2400" b="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fr-FR" sz="2400" b="0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400" b="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FR" sz="24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2400" b="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240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fr-FR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83" y="2077007"/>
                <a:ext cx="2938902" cy="12660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>
                <a:spLocks noResize="1"/>
              </p:cNvSpPr>
              <p:nvPr/>
            </p:nvSpPr>
            <p:spPr>
              <a:xfrm>
                <a:off x="262983" y="3448567"/>
                <a:ext cx="3457762" cy="1106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1" i="0" smtClean="0">
                              <a:latin typeface="Cambria Math"/>
                            </a:rPr>
                            <m:t>𝚺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fr-FR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fr-FR" sz="2400" b="0" i="1" smtClean="0">
                                        <a:latin typeface="Cambria Math"/>
                                        <a:ea typeface="Cambria Math"/>
                                      </a:rPr>
                                      <m:t>.25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fr-FR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  <m:r>
                                      <a:rPr lang="fr-FR" sz="2400" b="0" i="1" smtClean="0">
                                        <a:latin typeface="Cambria Math"/>
                                        <a:ea typeface="Cambria Math"/>
                                      </a:rPr>
                                      <m:t>.25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83" y="3448567"/>
                <a:ext cx="3457762" cy="110630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>
                <a:spLocks noResize="1"/>
              </p:cNvSpPr>
              <p:nvPr/>
            </p:nvSpPr>
            <p:spPr>
              <a:xfrm>
                <a:off x="320793" y="5168482"/>
                <a:ext cx="5051788" cy="913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3200" b="1" i="0" smtClean="0">
                              <a:latin typeface="Cambria Math"/>
                            </a:rPr>
                            <m:t>𝚺</m:t>
                          </m:r>
                        </m:e>
                        <m:sub>
                          <m:sSub>
                            <m:sSubPr>
                              <m:ctrlPr>
                                <a:rPr lang="fr-FR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32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fr-FR" sz="32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fr-FR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fr-FR" sz="32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32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32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fr-FR" sz="3200" b="0" i="1" smtClean="0">
                                    <a:latin typeface="Cambria Math"/>
                                  </a:rPr>
                                  <m:t>.116</m:t>
                                </m:r>
                              </m:e>
                              <m:e>
                                <m:r>
                                  <a:rPr lang="fr-FR" sz="3200" b="0" i="1" smtClean="0">
                                    <a:latin typeface="Cambria Math"/>
                                  </a:rPr>
                                  <m:t>0.005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3200" b="0" i="1" smtClean="0">
                                    <a:latin typeface="Cambria Math"/>
                                  </a:rPr>
                                  <m:t>0.005</m:t>
                                </m:r>
                              </m:e>
                              <m:e>
                                <m:r>
                                  <a:rPr lang="fr-FR" sz="3200" b="0" i="1" smtClean="0">
                                    <a:latin typeface="Cambria Math"/>
                                  </a:rPr>
                                  <m:t>1.376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32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93" y="5168482"/>
                <a:ext cx="5051788" cy="91362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23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11" grpId="0"/>
      <p:bldP spid="13" grpId="0"/>
      <p:bldP spid="14" grpId="0"/>
      <p:bldP spid="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Example: line fit, direct parameterization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82800"/>
            <a:ext cx="5333999" cy="3975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>
                <a:spLocks noResize="1"/>
              </p:cNvSpPr>
              <p:nvPr/>
            </p:nvSpPr>
            <p:spPr>
              <a:xfrm>
                <a:off x="614494" y="1265790"/>
                <a:ext cx="2418887" cy="563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/>
                        </a:rPr>
                        <m:t>𝑦</m:t>
                      </m:r>
                      <m:r>
                        <a:rPr lang="fr-FR" sz="3200" b="0" i="1" smtClean="0">
                          <a:latin typeface="Cambria Math"/>
                        </a:rPr>
                        <m:t>=</m:t>
                      </m:r>
                      <m:r>
                        <a:rPr lang="fr-FR" sz="3200" b="0" i="1" smtClean="0">
                          <a:latin typeface="Cambria Math"/>
                        </a:rPr>
                        <m:t>𝑚𝑥</m:t>
                      </m:r>
                      <m:r>
                        <a:rPr lang="fr-FR" sz="3200" b="0" i="1" smtClean="0">
                          <a:latin typeface="Cambria Math"/>
                        </a:rPr>
                        <m:t>+</m:t>
                      </m:r>
                      <m:r>
                        <a:rPr lang="fr-FR" sz="32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fr-FR" sz="32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4" y="1265790"/>
                <a:ext cx="2418887" cy="5635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>
                <a:spLocks noResize="1"/>
              </p:cNvSpPr>
              <p:nvPr/>
            </p:nvSpPr>
            <p:spPr>
              <a:xfrm>
                <a:off x="3928562" y="1005051"/>
                <a:ext cx="461749" cy="503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fr-FR" sz="2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62" y="1005051"/>
                <a:ext cx="461749" cy="5033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>
                <a:spLocks noResize="1"/>
              </p:cNvSpPr>
              <p:nvPr/>
            </p:nvSpPr>
            <p:spPr>
              <a:xfrm>
                <a:off x="8787005" y="4245251"/>
                <a:ext cx="461749" cy="503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fr-FR" sz="2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005" y="4245251"/>
                <a:ext cx="461749" cy="5033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>
                <a:spLocks noResize="1"/>
              </p:cNvSpPr>
              <p:nvPr/>
            </p:nvSpPr>
            <p:spPr>
              <a:xfrm>
                <a:off x="5727359" y="3799249"/>
                <a:ext cx="3382484" cy="414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𝑁</m:t>
                      </m:r>
                      <m:r>
                        <a:rPr lang="fr-FR" sz="2000" b="0" i="1" smtClean="0">
                          <a:latin typeface="Cambria Math"/>
                        </a:rPr>
                        <m:t>=100,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=0.5,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=0.25</m:t>
                      </m:r>
                    </m:oMath>
                  </m:oMathPara>
                </a14:m>
                <a:endParaRPr lang="fr-FR" sz="20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359" y="3799249"/>
                <a:ext cx="3382484" cy="414388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1" y="2412124"/>
            <a:ext cx="2526323" cy="381000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63969"/>
            <a:ext cx="3771900" cy="670560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5332"/>
            <a:ext cx="4311015" cy="308610"/>
          </a:xfrm>
          <a:prstGeom prst="rect">
            <a:avLst/>
          </a:prstGeom>
        </p:spPr>
      </p:pic>
      <p:sp>
        <p:nvSpPr>
          <p:cNvPr id="16" name="TextBox 13"/>
          <p:cNvSpPr txBox="1"/>
          <p:nvPr/>
        </p:nvSpPr>
        <p:spPr>
          <a:xfrm>
            <a:off x="4134844" y="535105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ith 95% certainty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62" y="5351748"/>
            <a:ext cx="2332878" cy="3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8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1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0" y="2343234"/>
            <a:ext cx="3498150" cy="579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points – larger variance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82800"/>
            <a:ext cx="5333998" cy="39750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257800"/>
            <a:ext cx="4185285" cy="3086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95113" y="568094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ith 95% certainty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31" y="5681640"/>
            <a:ext cx="2332878" cy="309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>
                <a:spLocks noResize="1"/>
              </p:cNvSpPr>
              <p:nvPr/>
            </p:nvSpPr>
            <p:spPr>
              <a:xfrm>
                <a:off x="5727359" y="3799249"/>
                <a:ext cx="3240458" cy="414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Ctr="0" compatLnSpc="0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𝑁</m:t>
                      </m:r>
                      <m:r>
                        <a:rPr lang="fr-FR" sz="2000" b="0" i="1" smtClean="0">
                          <a:latin typeface="Cambria Math"/>
                        </a:rPr>
                        <m:t>=10,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=0.5,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  <a:ea typeface="Cambria Math"/>
                        </a:rPr>
                        <m:t>=0.25</m:t>
                      </m:r>
                    </m:oMath>
                  </m:oMathPara>
                </a14:m>
                <a:endParaRPr lang="fr-FR" sz="20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359" y="3799249"/>
                <a:ext cx="3240458" cy="414388"/>
              </a:xfrm>
              <a:prstGeom prst="rect">
                <a:avLst/>
              </a:prstGeom>
              <a:blipFill rotWithShape="1">
                <a:blip r:embed="rId9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4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noProof="0" dirty="0" smtClean="0"/>
              <a:t>Definition of “Best”</a:t>
            </a:r>
            <a:endParaRPr lang="en-US" noProof="0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34"/>
                <a:ea typeface="宋体" pitchFamily="2"/>
                <a:cs typeface="Lohit Hindi" pitchFamily="2"/>
              </a:defRPr>
            </a:lvl9pPr>
          </a:lstStyle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b="1" noProof="0" dirty="0" smtClean="0"/>
              <a:t>Maximize the quality</a:t>
            </a:r>
          </a:p>
          <a:p>
            <a:pPr lvl="1" rtl="0" hangingPunct="0"/>
            <a:r>
              <a:rPr lang="en-US" dirty="0" smtClean="0"/>
              <a:t>Ex: expectation maximization </a:t>
            </a:r>
            <a:endParaRPr lang="en-US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endParaRPr lang="en-US" noProof="0" dirty="0" smtClean="0"/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noProof="0" dirty="0" smtClean="0"/>
              <a:t>Be as close as possible to the goal</a:t>
            </a:r>
          </a:p>
          <a:p>
            <a:pPr lvl="1" rtl="0" hangingPunct="0"/>
            <a:r>
              <a:rPr lang="en-US" noProof="0" dirty="0" smtClean="0"/>
              <a:t>Need a notion of </a:t>
            </a:r>
            <a:r>
              <a:rPr lang="en-US" b="1" noProof="0" dirty="0" smtClean="0">
                <a:solidFill>
                  <a:schemeClr val="accent1">
                    <a:lumMod val="75000"/>
                  </a:schemeClr>
                </a:solidFill>
              </a:rPr>
              <a:t>distance</a:t>
            </a:r>
            <a:r>
              <a:rPr lang="en-US" noProof="0" dirty="0" smtClean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en-US" b="1" noProof="0" dirty="0" smtClean="0">
                <a:solidFill>
                  <a:schemeClr val="accent1">
                    <a:lumMod val="75000"/>
                  </a:schemeClr>
                </a:solidFill>
              </a:rPr>
              <a:t>norm</a:t>
            </a:r>
          </a:p>
          <a:p>
            <a:pPr lvl="1" rtl="0" hangingPunct="0"/>
            <a:r>
              <a:rPr lang="en-US" noProof="0" dirty="0" smtClean="0"/>
              <a:t>To be </a:t>
            </a:r>
            <a:r>
              <a:rPr lang="en-US" b="1" noProof="0" dirty="0" smtClean="0">
                <a:solidFill>
                  <a:schemeClr val="accent1">
                    <a:lumMod val="75000"/>
                  </a:schemeClr>
                </a:solidFill>
              </a:rPr>
              <a:t>minimized</a:t>
            </a:r>
          </a:p>
        </p:txBody>
      </p:sp>
    </p:spTree>
    <p:extLst>
      <p:ext uri="{BB962C8B-B14F-4D97-AF65-F5344CB8AC3E}">
        <p14:creationId xmlns:p14="http://schemas.microsoft.com/office/powerpoint/2010/main" val="213823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bbm}&#10;\usepackage{exscale}&#10;\usepackage{dsfont}&#10;\usepackage{eucal}&#10;\usepackage[usenames]{color}&#10;&#10;\newcommand{\Rn}[1]{\mathbb{R}^{#1}}&#10;&#10;&#10;\newcommand{\evect}[1]{\ensuremath{{\b{\bf #1}}}} &#10;&#10;\newcommand{\scalar}[1]{{#1}}&#10;&#10;\renewcommand{\vec}[1]{\mathbf{#1}}&#10;\newcommand{\vecel}[2]{\vec{\lowercase{#1}}_{#2}}&#10;&#10;\newcommand{\mat}[1]{\mathtt{#1}}&#10;\newcommand{\matel}[2]{\scalar{#1}_{#2}}&#10;&#10;\renewcommand{\P}{A}&#10;\newcommand{\K}{K}&#10;\newcommand{\R}{R}&#10;&#10;\newcommand{\pel}[1]{\matel{a}{#1}}&#10;\newcommand{\Pmatrix}{\mat{\P}}&#10;\newcommand{\Kmatrix}{\mat{\K}}&#10;\newcommand{\Rmatrix}{\mat{\R}}&#10;\newcommand{\unitmatrix}{{\mathbbm{1}}}&#10;\newcommand{\camcenter}{\vec{C}}&#10;&#10;\newcommand{\svd}[1]{\textrm{svd}({#1})}&#10;&#10;\newcommand{\mean}[1]{\bar{#1}}&#10;\newcommand{\std}{\sigma}&#10;\newcommand{\Cov}{\mat{\Sigma}}&#10;\newcommand{\Jac}[1]{\mat{J_{#1}}}&#10;&#10;&#10;\pagestyle{empty}&#10;\begin{document}&#10;&#10;\begin{eqnarray}&#10;  \color{White}m=1.5,\,\,n=10\nonumber&#10;\end{eqnarray}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bbm}&#10;\usepackage{exscale}&#10;\usepackage{dsfont}&#10;\usepackage{eucal}&#10;\usepackage[usenames]{color}&#10;&#10;\newcommand{\Rn}[1]{\mathbb{R}^{#1}}&#10;&#10;&#10;\newcommand{\evect}[1]{\ensuremath{{\b{\bf #1}}}} &#10;&#10;\newcommand{\scalar}[1]{{#1}}&#10;&#10;\renewcommand{\vec}[1]{\mathbf{#1}}&#10;\newcommand{\vecel}[2]{\vec{\lowercase{#1}}_{#2}}&#10;&#10;\newcommand{\mat}[1]{\mathtt{#1}}&#10;\newcommand{\matel}[2]{\scalar{#1}_{#2}}&#10;&#10;\renewcommand{\P}{A}&#10;\newcommand{\K}{K}&#10;\newcommand{\R}{R}&#10;&#10;\newcommand{\pel}[1]{\matel{a}{#1}}&#10;\newcommand{\Pmatrix}{\mat{\P}}&#10;\newcommand{\Kmatrix}{\mat{\K}}&#10;\newcommand{\Rmatrix}{\mat{\R}}&#10;\newcommand{\unitmatrix}{{\mathbbm{1}}}&#10;\newcommand{\camcenter}{\vec{C}}&#10;&#10;\newcommand{\svd}[1]{\textrm{svd}({#1})}&#10;&#10;\newcommand{\mean}[1]{\bar{#1}}&#10;\newcommand{\std}{\sigma}&#10;\newcommand{\Cov}{\mat{\Sigma}}&#10;\newcommand{\Jac}[1]{\mat{J_{#1}}}&#10;&#10;&#10;\pagestyle{empty}&#10;\begin{document}&#10;&#10;\begin{eqnarray}&#10;  \Cov_{\vec{p}} = \Cov_{\vec{p}_x} + \Cov_{\vec{p}_y}&#10; \nonumber&#10;\end{eqnarray}&#10;&#10;&#10;\end{document}"/>
  <p:tag name="IGUANATEXSIZE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bbm}&#10;\usepackage{exscale}&#10;\usepackage{dsfont}&#10;\usepackage{eucal}&#10;\usepackage[usenames]{color}&#10;&#10;\newcommand{\Rn}[1]{\mathbb{R}^{#1}}&#10;&#10;&#10;\newcommand{\evect}[1]{\ensuremath{{\b{\bf #1}}}} &#10;&#10;\newcommand{\scalar}[1]{{#1}}&#10;&#10;\renewcommand{\vec}[1]{\mathbf{#1}}&#10;\newcommand{\vecel}[2]{\vec{\lowercase{#1}}_{#2}}&#10;&#10;\newcommand{\mat}[1]{\mathtt{#1}}&#10;\newcommand{\matel}[2]{\scalar{#1}_{#2}}&#10;&#10;\renewcommand{\P}{A}&#10;\newcommand{\K}{K}&#10;\newcommand{\R}{R}&#10;&#10;\newcommand{\pel}[1]{\matel{a}{#1}}&#10;\newcommand{\Pmatrix}{\mat{\P}}&#10;\newcommand{\Kmatrix}{\mat{\K}}&#10;\newcommand{\Rmatrix}{\mat{\R}}&#10;\newcommand{\unitmatrix}{{\mathbbm{1}}}&#10;\newcommand{\camcenter}{\vec{C}}&#10;&#10;\newcommand{\svd}[1]{\textrm{svd}({#1})}&#10;&#10;\newcommand{\mean}[1]{\bar{#1}}&#10;\newcommand{\std}{\sigma}&#10;\newcommand{\Cov}{\mat{\Sigma}}&#10;\newcommand{\Jac}[1]{\mat{J_{#1}}}&#10;&#10;&#10;\pagestyle{empty}&#10;\begin{document}&#10;&#10;\begin{eqnarray}&#10;  \Cov_{\vec{p}} = &#10;   10^{-3} \cdot \left( \begin{array}{cc}&#10;      0.408 &amp; -0.04 \\&#10;      -0.04 &amp; 3.794 \\&#10;    \end{array}\right)&#10; \nonumber&#10;\end{eqnarray}&#10;&#10;&#10;\end{document}"/>
  <p:tag name="IGUANATEXSIZE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bbm}&#10;\usepackage{exscale}&#10;\usepackage{dsfont}&#10;\usepackage{eucal}&#10;\usepackage[usenames]{color}&#10;&#10;\newcommand{\Rn}[1]{\mathbb{R}^{#1}}&#10;&#10;&#10;\newcommand{\evect}[1]{\ensuremath{{\b{\bf #1}}}} &#10;&#10;\newcommand{\scalar}[1]{{#1}}&#10;&#10;\renewcommand{\vec}[1]{\mathbf{#1}}&#10;\newcommand{\vecel}[2]{\vec{\lowercase{#1}}_{#2}}&#10;&#10;\newcommand{\mat}[1]{\mathtt{#1}}&#10;\newcommand{\matel}[2]{\scalar{#1}_{#2}}&#10;&#10;\renewcommand{\P}{A}&#10;\newcommand{\K}{K}&#10;\newcommand{\R}{R}&#10;&#10;\newcommand{\pel}[1]{\matel{a}{#1}}&#10;\newcommand{\Pmatrix}{\mat{\P}}&#10;\newcommand{\Kmatrix}{\mat{\K}}&#10;\newcommand{\Rmatrix}{\mat{\R}}&#10;\newcommand{\unitmatrix}{{\mathbbm{1}}}&#10;\newcommand{\camcenter}{\vec{C}}&#10;&#10;\newcommand{\svd}[1]{\textrm{svd}({#1})}&#10;&#10;\newcommand{\mean}[1]{\bar{#1}}&#10;\newcommand{\std}{\sigma}&#10;\newcommand{\Cov}{\mat{\Sigma}}&#10;\newcommand{\Jac}[1]{\mat{J_{#1}}}&#10;&#10;&#10;\pagestyle{empty}&#10;\begin{document}&#10;&#10;\begin{eqnarray}&#10;  \Rightarrow  \vec{p} = \left( 1.516 \pm 0.0408, 9.827 \pm 0.123 \right)^T &#10;\nonumber&#10;\end{eqnarray}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bbm}&#10;\usepackage{exscale}&#10;\usepackage{dsfont}&#10;\usepackage{eucal}&#10;\usepackage[usenames]{color}&#10;&#10;\newcommand{\Rn}[1]{\mathbb{R}^{#1}}&#10;&#10;&#10;\newcommand{\evect}[1]{\ensuremath{{\b{\bf #1}}}} &#10;&#10;\newcommand{\scalar}[1]{{#1}}&#10;&#10;\renewcommand{\vec}[1]{\mathbf{#1}}&#10;\newcommand{\vecel}[2]{\vec{\lowercase{#1}}_{#2}}&#10;&#10;\newcommand{\mat}[1]{\mathtt{#1}}&#10;\newcommand{\matel}[2]{\scalar{#1}_{#2}}&#10;&#10;\renewcommand{\P}{A}&#10;\newcommand{\K}{K}&#10;\newcommand{\R}{R}&#10;&#10;\newcommand{\pel}[1]{\matel{a}{#1}}&#10;\newcommand{\Pmatrix}{\mat{\P}}&#10;\newcommand{\Kmatrix}{\mat{\K}}&#10;\newcommand{\Rmatrix}{\mat{\R}}&#10;\newcommand{\unitmatrix}{{\mathbbm{1}}}&#10;\newcommand{\camcenter}{\vec{C}}&#10;&#10;\newcommand{\svd}[1]{\textrm{svd}({#1})}&#10;&#10;\newcommand{\mean}[1]{\bar{#1}}&#10;\newcommand{\std}{\sigma}&#10;\newcommand{\Cov}{\mat{\Sigma}}&#10;\newcommand{\Jac}[1]{\mat{J_{#1}}}&#10;&#10;&#10;\pagestyle{empty}&#10;\begin{document}&#10;&#10;\begin{eqnarray}&#10;  (\vec{p} \pm \left( 2 \cdot \std_m, 2 \cdot \std_n \right)^T)&#10; \nonumber&#10;\end{eqnarray}&#10;&#10;&#10;\end{document}"/>
  <p:tag name="IGUANATEXSIZE" val="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bbm}&#10;\usepackage{exscale}&#10;\usepackage{dsfont}&#10;\usepackage{eucal}&#10;\usepackage[usenames]{color}&#10;&#10;\newcommand{\Rn}[1]{\mathbb{R}^{#1}}&#10;&#10;&#10;\newcommand{\evect}[1]{\ensuremath{{\b{\bf #1}}}} &#10;&#10;\newcommand{\scalar}[1]{{#1}}&#10;&#10;\renewcommand{\vec}[1]{\mathbf{#1}}&#10;\newcommand{\vecel}[2]{\vec{\lowercase{#1}}_{#2}}&#10;&#10;\newcommand{\mat}[1]{\mathtt{#1}}&#10;\newcommand{\matel}[2]{\scalar{#1}_{#2}}&#10;&#10;\renewcommand{\P}{A}&#10;\newcommand{\K}{K}&#10;\newcommand{\R}{R}&#10;&#10;\newcommand{\pel}[1]{\matel{a}{#1}}&#10;\newcommand{\Pmatrix}{\mat{\P}}&#10;\newcommand{\Kmatrix}{\mat{\K}}&#10;\newcommand{\Rmatrix}{\mat{\R}}&#10;\newcommand{\unitmatrix}{{\mathbbm{1}}}&#10;\newcommand{\camcenter}{\vec{C}}&#10;&#10;\newcommand{\svd}[1]{\textrm{svd}({#1})}&#10;&#10;\newcommand{\mean}[1]{\bar{#1}}&#10;\newcommand{\std}{\sigma}&#10;\newcommand{\Cov}{\mat{\Sigma}}&#10;\newcommand{\Jac}[1]{\mat{J_{#1}}}&#10;&#10;&#10;\pagestyle{empty}&#10;\begin{document}&#10;&#10;\begin{eqnarray}&#10;  \Cov_{\vec{p}} = &#10;   10^{-2} \cdot \left( \begin{array}{cc}&#10;      0.441 &amp; -0.277 \\&#10;     -0.277 &amp;  4.037 \\&#10;    \end{array}\right)&#10; \nonumber&#10;\end{eqnarray}&#10;&#10;&#10;\end{document}"/>
  <p:tag name="IGUANATEXSIZE" val="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bbm}&#10;\usepackage{exscale}&#10;\usepackage{dsfont}&#10;\usepackage{eucal}&#10;\usepackage[usenames]{color}&#10;&#10;\newcommand{\Rn}[1]{\mathbb{R}^{#1}}&#10;&#10;&#10;\newcommand{\evect}[1]{\ensuremath{{\b{\bf #1}}}} &#10;&#10;\newcommand{\scalar}[1]{{#1}}&#10;&#10;\renewcommand{\vec}[1]{\mathbf{#1}}&#10;\newcommand{\vecel}[2]{\vec{\lowercase{#1}}_{#2}}&#10;&#10;\newcommand{\mat}[1]{\mathtt{#1}}&#10;\newcommand{\matel}[2]{\scalar{#1}_{#2}}&#10;&#10;\renewcommand{\P}{A}&#10;\newcommand{\K}{K}&#10;\newcommand{\R}{R}&#10;&#10;\newcommand{\pel}[1]{\matel{a}{#1}}&#10;\newcommand{\Pmatrix}{\mat{\P}}&#10;\newcommand{\Kmatrix}{\mat{\K}}&#10;\newcommand{\Rmatrix}{\mat{\R}}&#10;\newcommand{\unitmatrix}{{\mathbbm{1}}}&#10;\newcommand{\camcenter}{\vec{C}}&#10;&#10;\newcommand{\svd}[1]{\textrm{svd}({#1})}&#10;&#10;\newcommand{\mean}[1]{\bar{#1}}&#10;\newcommand{\std}{\sigma}&#10;\newcommand{\Cov}{\mat{\Sigma}}&#10;\newcommand{\Jac}[1]{\mat{J_{#1}}}&#10;&#10;&#10;\pagestyle{empty}&#10;\begin{document}&#10;&#10;\begin{eqnarray}&#10;  \Rightarrow  \vec{p} = \left( 1.516 \pm 0.133, 9.827 \pm 0.402 \right)^T &#10;\nonumber&#10;\end{eqnarray}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bbm}&#10;\usepackage{exscale}&#10;\usepackage{dsfont}&#10;\usepackage{eucal}&#10;\usepackage[usenames]{color}&#10;&#10;\newcommand{\Rn}[1]{\mathbb{R}^{#1}}&#10;&#10;&#10;\newcommand{\evect}[1]{\ensuremath{{\b{\bf #1}}}} &#10;&#10;\newcommand{\scalar}[1]{{#1}}&#10;&#10;\renewcommand{\vec}[1]{\mathbf{#1}}&#10;\newcommand{\vecel}[2]{\vec{\lowercase{#1}}_{#2}}&#10;&#10;\newcommand{\mat}[1]{\mathtt{#1}}&#10;\newcommand{\matel}[2]{\scalar{#1}_{#2}}&#10;&#10;\renewcommand{\P}{A}&#10;\newcommand{\K}{K}&#10;\newcommand{\R}{R}&#10;&#10;\newcommand{\pel}[1]{\matel{a}{#1}}&#10;\newcommand{\Pmatrix}{\mat{\P}}&#10;\newcommand{\Kmatrix}{\mat{\K}}&#10;\newcommand{\Rmatrix}{\mat{\R}}&#10;\newcommand{\unitmatrix}{{\mathbbm{1}}}&#10;\newcommand{\camcenter}{\vec{C}}&#10;&#10;\newcommand{\svd}[1]{\textrm{svd}({#1})}&#10;&#10;\newcommand{\mean}[1]{\bar{#1}}&#10;\newcommand{\std}{\sigma}&#10;\newcommand{\Cov}{\mat{\Sigma}}&#10;\newcommand{\Jac}[1]{\mat{J_{#1}}}&#10;&#10;&#10;\pagestyle{empty}&#10;\begin{document}&#10;&#10;\begin{eqnarray}&#10;  (\vec{p} \pm \left( 2 \cdot \std_m, 2 \cdot \std_n \right)^T)&#10; \nonumber&#10;\end{eqnarray}&#10;&#10;&#10;\end{document}"/>
  <p:tag name="IGUANATEXSIZE" val="22"/>
</p:tagLst>
</file>

<file path=ppt/theme/theme1.xml><?xml version="1.0" encoding="utf-8"?>
<a:theme xmlns:a="http://schemas.openxmlformats.org/drawingml/2006/main" name="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emplate">
      <a:majorFont>
        <a:latin typeface="Futura Book"/>
        <a:ea typeface=""/>
        <a:cs typeface=""/>
      </a:majorFont>
      <a:minorFont>
        <a:latin typeface="Futura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ook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6697</TotalTime>
  <Words>6461</Words>
  <Application>Microsoft Office PowerPoint</Application>
  <PresentationFormat>On-screen Show (4:3)</PresentationFormat>
  <Paragraphs>724</Paragraphs>
  <Slides>83</Slides>
  <Notes>57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template</vt:lpstr>
      <vt:lpstr>-- Least Squares Fitting – Finite-Dimensional Vector Spaces</vt:lpstr>
      <vt:lpstr>General considerations on objectives</vt:lpstr>
      <vt:lpstr>Data approximation and analysis</vt:lpstr>
      <vt:lpstr>Data approximation and analysis</vt:lpstr>
      <vt:lpstr>Data approximation and analysis</vt:lpstr>
      <vt:lpstr>Data modeling and conversion</vt:lpstr>
      <vt:lpstr>Data modeling and conversion</vt:lpstr>
      <vt:lpstr>Generalized Goal</vt:lpstr>
      <vt:lpstr>Definition of “Best”</vt:lpstr>
      <vt:lpstr>Definitions</vt:lpstr>
      <vt:lpstr>Euclidian Norm for Least Squares</vt:lpstr>
      <vt:lpstr>Euclidian Norm for Least Squares</vt:lpstr>
      <vt:lpstr>Other: max norm</vt:lpstr>
      <vt:lpstr>Other: p-norm</vt:lpstr>
      <vt:lpstr>Linear Optimization</vt:lpstr>
      <vt:lpstr>Linear optimization</vt:lpstr>
      <vt:lpstr>Least Squares </vt:lpstr>
      <vt:lpstr>Solving Linear Least Squares</vt:lpstr>
      <vt:lpstr>Demonstration 1D</vt:lpstr>
      <vt:lpstr>Corresponding Linear System</vt:lpstr>
      <vt:lpstr>Demonstration ND</vt:lpstr>
      <vt:lpstr>Corresponding Linear System</vt:lpstr>
      <vt:lpstr>Equivalent Linear System</vt:lpstr>
      <vt:lpstr>Conditioning of a linear system</vt:lpstr>
      <vt:lpstr>Adding constraints</vt:lpstr>
      <vt:lpstr>Adding constraints</vt:lpstr>
      <vt:lpstr>Adding constraints</vt:lpstr>
      <vt:lpstr>Lagrange Multipliers</vt:lpstr>
      <vt:lpstr>Equivalent Linear System</vt:lpstr>
      <vt:lpstr>Linear Least Squares - Summary</vt:lpstr>
      <vt:lpstr>Linear Optimization</vt:lpstr>
      <vt:lpstr>Inequality constraints</vt:lpstr>
      <vt:lpstr>Linear Programing </vt:lpstr>
      <vt:lpstr>Linear programing</vt:lpstr>
      <vt:lpstr>Simplex: Standard Form</vt:lpstr>
      <vt:lpstr>Geometrical Analogy </vt:lpstr>
      <vt:lpstr>Geometrical Analogy </vt:lpstr>
      <vt:lpstr>Quadratic Programing</vt:lpstr>
      <vt:lpstr>Ex: Fitting with Rational Functions</vt:lpstr>
      <vt:lpstr>Rational Polynomial vs Polynomial</vt:lpstr>
      <vt:lpstr>Approximation with Rational Functions</vt:lpstr>
      <vt:lpstr>Vertical Segments</vt:lpstr>
      <vt:lpstr>Benefits of this approach</vt:lpstr>
      <vt:lpstr>Accurate Approximation of BRDF</vt:lpstr>
      <vt:lpstr>ALTA Library</vt:lpstr>
      <vt:lpstr>Non-Linear Optimization</vt:lpstr>
      <vt:lpstr>Linear vs Non-linear approximation</vt:lpstr>
      <vt:lpstr>Non-linear Optimization </vt:lpstr>
      <vt:lpstr>Non-linear approximation</vt:lpstr>
      <vt:lpstr>Finding e(x) = 0 (Newton Method)</vt:lpstr>
      <vt:lpstr>Newton Method</vt:lpstr>
      <vt:lpstr>Newton Method</vt:lpstr>
      <vt:lpstr>Newton Method: convergence</vt:lpstr>
      <vt:lpstr>1D Optimization – e'(x) = 0</vt:lpstr>
      <vt:lpstr>2D Taylor Expansion</vt:lpstr>
      <vt:lpstr>2D Taylor Expansion</vt:lpstr>
      <vt:lpstr>2D Taylor Expansion</vt:lpstr>
      <vt:lpstr>N-dimensional Expansion</vt:lpstr>
      <vt:lpstr>N-dimensional Expansion</vt:lpstr>
      <vt:lpstr>Hessian Matrix</vt:lpstr>
      <vt:lpstr>Derivatives in Dimension NxM</vt:lpstr>
      <vt:lpstr>Jacobian Matrix</vt:lpstr>
      <vt:lpstr>Optimization: find Ñe(x) = 0</vt:lpstr>
      <vt:lpstr>Limitation of Newton Method</vt:lpstr>
      <vt:lpstr>Gradient Descent</vt:lpstr>
      <vt:lpstr>Gradient Descent</vt:lpstr>
      <vt:lpstr>Gradient Descent</vt:lpstr>
      <vt:lpstr>Gradient Descent : Convergence</vt:lpstr>
      <vt:lpstr>Conjugate Gradient</vt:lpstr>
      <vt:lpstr>Convergences</vt:lpstr>
      <vt:lpstr>Residual-based form (ex: matlab)</vt:lpstr>
      <vt:lpstr>Residual-based form</vt:lpstr>
      <vt:lpstr>Gauss-Newton Method</vt:lpstr>
      <vt:lpstr>Levenberg-Marquardt</vt:lpstr>
      <vt:lpstr>Input data and Co-variance</vt:lpstr>
      <vt:lpstr>Reminder: Least Squares </vt:lpstr>
      <vt:lpstr>From Measurement to Parameter </vt:lpstr>
      <vt:lpstr>Example: line fit, direct parameterization</vt:lpstr>
      <vt:lpstr>Example: line fit, direct parameterization</vt:lpstr>
      <vt:lpstr>Example: line fit, direct parameterization</vt:lpstr>
      <vt:lpstr>Example: line fit, direct parameterization</vt:lpstr>
      <vt:lpstr>Example: line fit, direct parameterization</vt:lpstr>
      <vt:lpstr>Less points – larger variance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admin-ii</dc:creator>
  <cp:lastModifiedBy>Nicholas Burgess</cp:lastModifiedBy>
  <cp:revision>305</cp:revision>
  <cp:lastPrinted>2014-02-25T11:31:29Z</cp:lastPrinted>
  <dcterms:created xsi:type="dcterms:W3CDTF">2014-02-21T16:50:13Z</dcterms:created>
  <dcterms:modified xsi:type="dcterms:W3CDTF">2017-07-25T13:13:36Z</dcterms:modified>
</cp:coreProperties>
</file>