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57" r:id="rId6"/>
    <p:sldId id="263" r:id="rId7"/>
    <p:sldId id="268" r:id="rId8"/>
    <p:sldId id="276" r:id="rId9"/>
    <p:sldId id="264" r:id="rId10"/>
    <p:sldId id="279" r:id="rId11"/>
    <p:sldId id="270" r:id="rId12"/>
    <p:sldId id="258" r:id="rId13"/>
    <p:sldId id="274" r:id="rId14"/>
    <p:sldId id="275" r:id="rId15"/>
    <p:sldId id="269" r:id="rId16"/>
    <p:sldId id="278" r:id="rId17"/>
    <p:sldId id="272" r:id="rId18"/>
    <p:sldId id="273" r:id="rId19"/>
    <p:sldId id="277" r:id="rId20"/>
    <p:sldId id="271" r:id="rId21"/>
    <p:sldId id="280" r:id="rId22"/>
    <p:sldId id="282" r:id="rId23"/>
    <p:sldId id="286" r:id="rId24"/>
    <p:sldId id="287" r:id="rId25"/>
    <p:sldId id="284" r:id="rId26"/>
    <p:sldId id="260" r:id="rId27"/>
    <p:sldId id="285" r:id="rId28"/>
  </p:sldIdLst>
  <p:sldSz cx="12192000" cy="6858000"/>
  <p:notesSz cx="6858000" cy="9144000"/>
  <p:defaultTextStyle>
    <a:defPPr rtl="0"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0" autoAdjust="0"/>
    <p:restoredTop sz="94660"/>
  </p:normalViewPr>
  <p:slideViewPr>
    <p:cSldViewPr snapToGrid="0">
      <p:cViewPr varScale="1">
        <p:scale>
          <a:sx n="79" d="100"/>
          <a:sy n="79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05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B432F4-5FDB-4518-9272-2F3934AC6AA2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 rtlCol="0"/>
        <a:lstStyle/>
        <a:p>
          <a:pPr rtl="0"/>
          <a:endParaRPr lang="en-US"/>
        </a:p>
      </dgm:t>
    </dgm:pt>
    <dgm:pt modelId="{B633A646-2062-4841-AF18-847B074C6716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n-GB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Account Info</a:t>
          </a:r>
        </a:p>
        <a:p>
          <a:pPr>
            <a:lnSpc>
              <a:spcPct val="100000"/>
            </a:lnSpc>
          </a:pPr>
          <a:r>
            <a:rPr lang="en-GB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- Balances &amp; Positions</a:t>
          </a:r>
        </a:p>
      </dgm:t>
    </dgm:pt>
    <dgm:pt modelId="{DB4A5689-BD48-4D3D-8017-D1E3C49B0DDB}" type="parTrans" cxnId="{56ADA02B-9055-4F39-B74D-2D556F11DDB6}">
      <dgm:prSet/>
      <dgm:spPr/>
      <dgm:t>
        <a:bodyPr rtlCol="0"/>
        <a:lstStyle/>
        <a:p>
          <a:pPr rtl="0"/>
          <a:endParaRPr lang="en-GB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1397C75F-5FD8-4120-9A24-A246D042942B}" type="sibTrans" cxnId="{56ADA02B-9055-4F39-B74D-2D556F11DDB6}">
      <dgm:prSet/>
      <dgm:spPr/>
      <dgm:t>
        <a:bodyPr rtlCol="0"/>
        <a:lstStyle/>
        <a:p>
          <a:pPr rtl="0"/>
          <a:endParaRPr lang="en-GB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14BC708E-A0A1-4102-88E4-E75128B4E51E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n-GB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Market Data</a:t>
          </a:r>
        </a:p>
        <a:p>
          <a:pPr>
            <a:lnSpc>
              <a:spcPct val="100000"/>
            </a:lnSpc>
          </a:pPr>
          <a:r>
            <a:rPr lang="en-GB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- Historical &amp; Real-Time</a:t>
          </a:r>
        </a:p>
      </dgm:t>
    </dgm:pt>
    <dgm:pt modelId="{CF221EFF-354A-47A9-A498-1F0BBF01ECB8}" type="parTrans" cxnId="{EB9839C5-F324-41C4-8950-5284E09FB71E}">
      <dgm:prSet/>
      <dgm:spPr/>
      <dgm:t>
        <a:bodyPr rtlCol="0"/>
        <a:lstStyle/>
        <a:p>
          <a:pPr rtl="0"/>
          <a:endParaRPr lang="en-GB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7519C821-85FB-4CA3-BEB5-E4BFBC529B83}" type="sibTrans" cxnId="{EB9839C5-F324-41C4-8950-5284E09FB71E}">
      <dgm:prSet/>
      <dgm:spPr/>
      <dgm:t>
        <a:bodyPr rtlCol="0"/>
        <a:lstStyle/>
        <a:p>
          <a:pPr rtl="0"/>
          <a:endParaRPr lang="en-GB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C6D21269-399B-4BA2-8621-C7B9DA1E1B8F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n-GB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Orders &amp; Execution</a:t>
          </a:r>
        </a:p>
        <a:p>
          <a:pPr>
            <a:lnSpc>
              <a:spcPct val="100000"/>
            </a:lnSpc>
          </a:pPr>
          <a:r>
            <a:rPr lang="en-GB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- Place, Modify, Cancel, Track</a:t>
          </a:r>
        </a:p>
      </dgm:t>
    </dgm:pt>
    <dgm:pt modelId="{AA3929B3-1058-4240-AD5D-9518D4976567}" type="parTrans" cxnId="{E4AD895B-72A4-4A6B-A7F4-C77A53EC51BC}">
      <dgm:prSet/>
      <dgm:spPr/>
      <dgm:t>
        <a:bodyPr rtlCol="0"/>
        <a:lstStyle/>
        <a:p>
          <a:pPr rtl="0"/>
          <a:endParaRPr lang="en-GB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C79B0F2C-DDB4-44EB-89F7-717146B88B10}" type="sibTrans" cxnId="{E4AD895B-72A4-4A6B-A7F4-C77A53EC51BC}">
      <dgm:prSet/>
      <dgm:spPr/>
      <dgm:t>
        <a:bodyPr rtlCol="0"/>
        <a:lstStyle/>
        <a:p>
          <a:pPr rtl="0"/>
          <a:endParaRPr lang="en-GB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D40A0249-41A7-44A6-A657-361E8C18FD42}" type="pres">
      <dgm:prSet presAssocID="{E1B432F4-5FDB-4518-9272-2F3934AC6AA2}" presName="root" presStyleCnt="0">
        <dgm:presLayoutVars>
          <dgm:dir/>
          <dgm:resizeHandles val="exact"/>
        </dgm:presLayoutVars>
      </dgm:prSet>
      <dgm:spPr/>
    </dgm:pt>
    <dgm:pt modelId="{7D1F47A2-8F6C-4C7F-B3B3-2100C986DE32}" type="pres">
      <dgm:prSet presAssocID="{B633A646-2062-4841-AF18-847B074C6716}" presName="compNode" presStyleCnt="0"/>
      <dgm:spPr/>
    </dgm:pt>
    <dgm:pt modelId="{EC4D957C-BFAC-446D-9573-48333BEC34E6}" type="pres">
      <dgm:prSet presAssocID="{B633A646-2062-4841-AF18-847B074C6716}" presName="bgRect" presStyleLbl="bgShp" presStyleIdx="0" presStyleCnt="3"/>
      <dgm:spPr>
        <a:prstGeom prst="rect">
          <a:avLst/>
        </a:prstGeom>
        <a:solidFill>
          <a:schemeClr val="tx1">
            <a:alpha val="70000"/>
          </a:schemeClr>
        </a:solidFill>
      </dgm:spPr>
    </dgm:pt>
    <dgm:pt modelId="{BE6B2CCF-B717-4C6F-9115-44EF0ECE6018}" type="pres">
      <dgm:prSet presAssocID="{B633A646-2062-4841-AF18-847B074C6716}" presName="iconRect" presStyleLbl="node1" presStyleIdx="0" presStyleCnt="3" custScaleX="75132" custScaleY="7513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with solid fill"/>
        </a:ext>
      </dgm:extLst>
    </dgm:pt>
    <dgm:pt modelId="{95420642-092B-41B9-94FA-E0EC36F9AF7E}" type="pres">
      <dgm:prSet presAssocID="{B633A646-2062-4841-AF18-847B074C6716}" presName="spaceRect" presStyleCnt="0"/>
      <dgm:spPr/>
    </dgm:pt>
    <dgm:pt modelId="{C95AF6F0-F4DA-48FE-85EB-61ADFB42AA13}" type="pres">
      <dgm:prSet presAssocID="{B633A646-2062-4841-AF18-847B074C6716}" presName="parTx" presStyleLbl="revTx" presStyleIdx="0" presStyleCnt="3">
        <dgm:presLayoutVars>
          <dgm:chMax val="0"/>
          <dgm:chPref val="0"/>
        </dgm:presLayoutVars>
      </dgm:prSet>
      <dgm:spPr/>
    </dgm:pt>
    <dgm:pt modelId="{51DD96AA-8DD7-4B07-A561-5C9B41ACFA3C}" type="pres">
      <dgm:prSet presAssocID="{1397C75F-5FD8-4120-9A24-A246D042942B}" presName="sibTrans" presStyleCnt="0"/>
      <dgm:spPr/>
    </dgm:pt>
    <dgm:pt modelId="{38E06421-A6BB-4D10-8565-2812C2C5C6B3}" type="pres">
      <dgm:prSet presAssocID="{14BC708E-A0A1-4102-88E4-E75128B4E51E}" presName="compNode" presStyleCnt="0"/>
      <dgm:spPr/>
    </dgm:pt>
    <dgm:pt modelId="{79919C57-A32A-40F6-B106-B4E0CE644E4C}" type="pres">
      <dgm:prSet presAssocID="{14BC708E-A0A1-4102-88E4-E75128B4E51E}" presName="bgRect" presStyleLbl="bgShp" presStyleIdx="1" presStyleCnt="3"/>
      <dgm:spPr>
        <a:xfrm>
          <a:off x="0" y="1760029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gm:spPr>
    </dgm:pt>
    <dgm:pt modelId="{99FDF55F-B3E9-423D-AD21-A6446C5D7455}" type="pres">
      <dgm:prSet presAssocID="{14BC708E-A0A1-4102-88E4-E75128B4E51E}" presName="iconRect" presStyleLbl="node1" presStyleIdx="1" presStyleCnt="3" custScaleX="75132" custScaleY="7513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upward trend with solid fill"/>
        </a:ext>
      </dgm:extLst>
    </dgm:pt>
    <dgm:pt modelId="{E98BD5F1-E6F1-491F-A8EE-6A9AD649521E}" type="pres">
      <dgm:prSet presAssocID="{14BC708E-A0A1-4102-88E4-E75128B4E51E}" presName="spaceRect" presStyleCnt="0"/>
      <dgm:spPr/>
    </dgm:pt>
    <dgm:pt modelId="{80F6AD63-74FB-40E4-9D40-4178AFD87F60}" type="pres">
      <dgm:prSet presAssocID="{14BC708E-A0A1-4102-88E4-E75128B4E51E}" presName="parTx" presStyleLbl="revTx" presStyleIdx="1" presStyleCnt="3">
        <dgm:presLayoutVars>
          <dgm:chMax val="0"/>
          <dgm:chPref val="0"/>
        </dgm:presLayoutVars>
      </dgm:prSet>
      <dgm:spPr/>
    </dgm:pt>
    <dgm:pt modelId="{1375F890-B8F8-4966-ABCD-B672FD4512B7}" type="pres">
      <dgm:prSet presAssocID="{7519C821-85FB-4CA3-BEB5-E4BFBC529B83}" presName="sibTrans" presStyleCnt="0"/>
      <dgm:spPr/>
    </dgm:pt>
    <dgm:pt modelId="{9887B295-B446-4B8E-AEA4-76754DE9DD89}" type="pres">
      <dgm:prSet presAssocID="{C6D21269-399B-4BA2-8621-C7B9DA1E1B8F}" presName="compNode" presStyleCnt="0"/>
      <dgm:spPr/>
    </dgm:pt>
    <dgm:pt modelId="{436A8B1C-2D30-44BB-9150-7099503C8960}" type="pres">
      <dgm:prSet presAssocID="{C6D21269-399B-4BA2-8621-C7B9DA1E1B8F}" presName="bgRect" presStyleLbl="bgShp" presStyleIdx="2" presStyleCnt="3"/>
      <dgm:spPr>
        <a:xfrm>
          <a:off x="0" y="3519456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gm:spPr>
    </dgm:pt>
    <dgm:pt modelId="{1A8B8B62-3037-4506-89D7-28710774070B}" type="pres">
      <dgm:prSet presAssocID="{C6D21269-399B-4BA2-8621-C7B9DA1E1B8F}" presName="iconRect" presStyleLbl="node1" presStyleIdx="2" presStyleCnt="3" custScaleX="68302" custScaleY="68302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pping cart with solid fill"/>
        </a:ext>
      </dgm:extLst>
    </dgm:pt>
    <dgm:pt modelId="{2FFC6342-A780-4396-8FAC-8E7FAE77A6E2}" type="pres">
      <dgm:prSet presAssocID="{C6D21269-399B-4BA2-8621-C7B9DA1E1B8F}" presName="spaceRect" presStyleCnt="0"/>
      <dgm:spPr/>
    </dgm:pt>
    <dgm:pt modelId="{D5847293-6F0A-4807-B203-585610F4F535}" type="pres">
      <dgm:prSet presAssocID="{C6D21269-399B-4BA2-8621-C7B9DA1E1B8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C176326-2BDF-4E92-BD6C-4BCBC882ACEA}" type="presOf" srcId="{E1B432F4-5FDB-4518-9272-2F3934AC6AA2}" destId="{D40A0249-41A7-44A6-A657-361E8C18FD42}" srcOrd="0" destOrd="0" presId="urn:microsoft.com/office/officeart/2018/2/layout/IconVerticalSolidList"/>
    <dgm:cxn modelId="{56ADA02B-9055-4F39-B74D-2D556F11DDB6}" srcId="{E1B432F4-5FDB-4518-9272-2F3934AC6AA2}" destId="{B633A646-2062-4841-AF18-847B074C6716}" srcOrd="0" destOrd="0" parTransId="{DB4A5689-BD48-4D3D-8017-D1E3C49B0DDB}" sibTransId="{1397C75F-5FD8-4120-9A24-A246D042942B}"/>
    <dgm:cxn modelId="{E4AD895B-72A4-4A6B-A7F4-C77A53EC51BC}" srcId="{E1B432F4-5FDB-4518-9272-2F3934AC6AA2}" destId="{C6D21269-399B-4BA2-8621-C7B9DA1E1B8F}" srcOrd="2" destOrd="0" parTransId="{AA3929B3-1058-4240-AD5D-9518D4976567}" sibTransId="{C79B0F2C-DDB4-44EB-89F7-717146B88B10}"/>
    <dgm:cxn modelId="{3E6B7CA5-EBA4-48C1-A48C-B9BCBCE8CF1E}" type="presOf" srcId="{14BC708E-A0A1-4102-88E4-E75128B4E51E}" destId="{80F6AD63-74FB-40E4-9D40-4178AFD87F60}" srcOrd="0" destOrd="0" presId="urn:microsoft.com/office/officeart/2018/2/layout/IconVerticalSolidList"/>
    <dgm:cxn modelId="{3905E0BC-71EE-4610-827E-655844CE3113}" type="presOf" srcId="{C6D21269-399B-4BA2-8621-C7B9DA1E1B8F}" destId="{D5847293-6F0A-4807-B203-585610F4F535}" srcOrd="0" destOrd="0" presId="urn:microsoft.com/office/officeart/2018/2/layout/IconVerticalSolidList"/>
    <dgm:cxn modelId="{EB9839C5-F324-41C4-8950-5284E09FB71E}" srcId="{E1B432F4-5FDB-4518-9272-2F3934AC6AA2}" destId="{14BC708E-A0A1-4102-88E4-E75128B4E51E}" srcOrd="1" destOrd="0" parTransId="{CF221EFF-354A-47A9-A498-1F0BBF01ECB8}" sibTransId="{7519C821-85FB-4CA3-BEB5-E4BFBC529B83}"/>
    <dgm:cxn modelId="{EEAA52FF-E4A1-49BD-9B1E-000F5AABCD8E}" type="presOf" srcId="{B633A646-2062-4841-AF18-847B074C6716}" destId="{C95AF6F0-F4DA-48FE-85EB-61ADFB42AA13}" srcOrd="0" destOrd="0" presId="urn:microsoft.com/office/officeart/2018/2/layout/IconVerticalSolidList"/>
    <dgm:cxn modelId="{C3FF57AE-FB3C-49DE-82B3-0A61FA5DDA91}" type="presParOf" srcId="{D40A0249-41A7-44A6-A657-361E8C18FD42}" destId="{7D1F47A2-8F6C-4C7F-B3B3-2100C986DE32}" srcOrd="0" destOrd="0" presId="urn:microsoft.com/office/officeart/2018/2/layout/IconVerticalSolidList"/>
    <dgm:cxn modelId="{39AD4461-2A0A-410E-8C25-0B475A3D2CD5}" type="presParOf" srcId="{7D1F47A2-8F6C-4C7F-B3B3-2100C986DE32}" destId="{EC4D957C-BFAC-446D-9573-48333BEC34E6}" srcOrd="0" destOrd="0" presId="urn:microsoft.com/office/officeart/2018/2/layout/IconVerticalSolidList"/>
    <dgm:cxn modelId="{F9297396-8F77-4FD5-AAFB-AB3160B70B42}" type="presParOf" srcId="{7D1F47A2-8F6C-4C7F-B3B3-2100C986DE32}" destId="{BE6B2CCF-B717-4C6F-9115-44EF0ECE6018}" srcOrd="1" destOrd="0" presId="urn:microsoft.com/office/officeart/2018/2/layout/IconVerticalSolidList"/>
    <dgm:cxn modelId="{D1AB3CE4-FE44-4177-86CC-B147232F3BD0}" type="presParOf" srcId="{7D1F47A2-8F6C-4C7F-B3B3-2100C986DE32}" destId="{95420642-092B-41B9-94FA-E0EC36F9AF7E}" srcOrd="2" destOrd="0" presId="urn:microsoft.com/office/officeart/2018/2/layout/IconVerticalSolidList"/>
    <dgm:cxn modelId="{1E58CE55-32AF-4065-B1F7-2380412F2F02}" type="presParOf" srcId="{7D1F47A2-8F6C-4C7F-B3B3-2100C986DE32}" destId="{C95AF6F0-F4DA-48FE-85EB-61ADFB42AA13}" srcOrd="3" destOrd="0" presId="urn:microsoft.com/office/officeart/2018/2/layout/IconVerticalSolidList"/>
    <dgm:cxn modelId="{9D6ACACB-1091-40ED-952B-C2E92FA564C6}" type="presParOf" srcId="{D40A0249-41A7-44A6-A657-361E8C18FD42}" destId="{51DD96AA-8DD7-4B07-A561-5C9B41ACFA3C}" srcOrd="1" destOrd="0" presId="urn:microsoft.com/office/officeart/2018/2/layout/IconVerticalSolidList"/>
    <dgm:cxn modelId="{A0B092F8-3BF3-4C70-95B1-0A0764FD7131}" type="presParOf" srcId="{D40A0249-41A7-44A6-A657-361E8C18FD42}" destId="{38E06421-A6BB-4D10-8565-2812C2C5C6B3}" srcOrd="2" destOrd="0" presId="urn:microsoft.com/office/officeart/2018/2/layout/IconVerticalSolidList"/>
    <dgm:cxn modelId="{8C5E5818-6931-4902-AE43-414551022BCD}" type="presParOf" srcId="{38E06421-A6BB-4D10-8565-2812C2C5C6B3}" destId="{79919C57-A32A-40F6-B106-B4E0CE644E4C}" srcOrd="0" destOrd="0" presId="urn:microsoft.com/office/officeart/2018/2/layout/IconVerticalSolidList"/>
    <dgm:cxn modelId="{117B7A1C-7A05-4787-8474-79753887F4C2}" type="presParOf" srcId="{38E06421-A6BB-4D10-8565-2812C2C5C6B3}" destId="{99FDF55F-B3E9-423D-AD21-A6446C5D7455}" srcOrd="1" destOrd="0" presId="urn:microsoft.com/office/officeart/2018/2/layout/IconVerticalSolidList"/>
    <dgm:cxn modelId="{82818524-92E6-4F27-A68D-3BE1571532DC}" type="presParOf" srcId="{38E06421-A6BB-4D10-8565-2812C2C5C6B3}" destId="{E98BD5F1-E6F1-491F-A8EE-6A9AD649521E}" srcOrd="2" destOrd="0" presId="urn:microsoft.com/office/officeart/2018/2/layout/IconVerticalSolidList"/>
    <dgm:cxn modelId="{0A438607-8D9F-471A-B9F9-D903D7FA2B52}" type="presParOf" srcId="{38E06421-A6BB-4D10-8565-2812C2C5C6B3}" destId="{80F6AD63-74FB-40E4-9D40-4178AFD87F60}" srcOrd="3" destOrd="0" presId="urn:microsoft.com/office/officeart/2018/2/layout/IconVerticalSolidList"/>
    <dgm:cxn modelId="{E18EE60B-8650-4B85-8C8A-B807B9148FC8}" type="presParOf" srcId="{D40A0249-41A7-44A6-A657-361E8C18FD42}" destId="{1375F890-B8F8-4966-ABCD-B672FD4512B7}" srcOrd="3" destOrd="0" presId="urn:microsoft.com/office/officeart/2018/2/layout/IconVerticalSolidList"/>
    <dgm:cxn modelId="{F370D9F7-088E-4B78-8272-0E311B15486B}" type="presParOf" srcId="{D40A0249-41A7-44A6-A657-361E8C18FD42}" destId="{9887B295-B446-4B8E-AEA4-76754DE9DD89}" srcOrd="4" destOrd="0" presId="urn:microsoft.com/office/officeart/2018/2/layout/IconVerticalSolidList"/>
    <dgm:cxn modelId="{968D7DEE-AF0E-4BA0-9080-0C524E005C39}" type="presParOf" srcId="{9887B295-B446-4B8E-AEA4-76754DE9DD89}" destId="{436A8B1C-2D30-44BB-9150-7099503C8960}" srcOrd="0" destOrd="0" presId="urn:microsoft.com/office/officeart/2018/2/layout/IconVerticalSolidList"/>
    <dgm:cxn modelId="{CE4D3AA4-D0A5-472B-A6D2-E2D35A5DE21A}" type="presParOf" srcId="{9887B295-B446-4B8E-AEA4-76754DE9DD89}" destId="{1A8B8B62-3037-4506-89D7-28710774070B}" srcOrd="1" destOrd="0" presId="urn:microsoft.com/office/officeart/2018/2/layout/IconVerticalSolidList"/>
    <dgm:cxn modelId="{C939EEF1-F0C3-4C00-83D5-BE315DAD62D3}" type="presParOf" srcId="{9887B295-B446-4B8E-AEA4-76754DE9DD89}" destId="{2FFC6342-A780-4396-8FAC-8E7FAE77A6E2}" srcOrd="2" destOrd="0" presId="urn:microsoft.com/office/officeart/2018/2/layout/IconVerticalSolidList"/>
    <dgm:cxn modelId="{1493C073-EB9E-467F-8BBD-604D0CFE685E}" type="presParOf" srcId="{9887B295-B446-4B8E-AEA4-76754DE9DD89}" destId="{D5847293-6F0A-4807-B203-585610F4F5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D957C-BFAC-446D-9573-48333BEC34E6}">
      <dsp:nvSpPr>
        <dsp:cNvPr id="0" name=""/>
        <dsp:cNvSpPr/>
      </dsp:nvSpPr>
      <dsp:spPr>
        <a:xfrm>
          <a:off x="0" y="601"/>
          <a:ext cx="5607050" cy="1407541"/>
        </a:xfrm>
        <a:prstGeom prst="rect">
          <a:avLst/>
        </a:prstGeom>
        <a:solidFill>
          <a:schemeClr val="tx1"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6B2CCF-B717-4C6F-9115-44EF0ECE6018}">
      <dsp:nvSpPr>
        <dsp:cNvPr id="0" name=""/>
        <dsp:cNvSpPr/>
      </dsp:nvSpPr>
      <dsp:spPr>
        <a:xfrm>
          <a:off x="522039" y="413556"/>
          <a:ext cx="581632" cy="5816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5AF6F0-F4DA-48FE-85EB-61ADFB42AA13}">
      <dsp:nvSpPr>
        <dsp:cNvPr id="0" name=""/>
        <dsp:cNvSpPr/>
      </dsp:nvSpPr>
      <dsp:spPr>
        <a:xfrm>
          <a:off x="1625711" y="601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rtlCol="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Account Info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- Balances &amp; Positions</a:t>
          </a:r>
        </a:p>
      </dsp:txBody>
      <dsp:txXfrm>
        <a:off x="1625711" y="601"/>
        <a:ext cx="3981338" cy="1407541"/>
      </dsp:txXfrm>
    </dsp:sp>
    <dsp:sp modelId="{79919C57-A32A-40F6-B106-B4E0CE644E4C}">
      <dsp:nvSpPr>
        <dsp:cNvPr id="0" name=""/>
        <dsp:cNvSpPr/>
      </dsp:nvSpPr>
      <dsp:spPr>
        <a:xfrm>
          <a:off x="0" y="1760029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FDF55F-B3E9-423D-AD21-A6446C5D7455}">
      <dsp:nvSpPr>
        <dsp:cNvPr id="0" name=""/>
        <dsp:cNvSpPr/>
      </dsp:nvSpPr>
      <dsp:spPr>
        <a:xfrm>
          <a:off x="522039" y="2172983"/>
          <a:ext cx="581632" cy="5816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F6AD63-74FB-40E4-9D40-4178AFD87F60}">
      <dsp:nvSpPr>
        <dsp:cNvPr id="0" name=""/>
        <dsp:cNvSpPr/>
      </dsp:nvSpPr>
      <dsp:spPr>
        <a:xfrm>
          <a:off x="1625711" y="1760029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rtlCol="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Market Data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- Historical &amp; Real-Time</a:t>
          </a:r>
        </a:p>
      </dsp:txBody>
      <dsp:txXfrm>
        <a:off x="1625711" y="1760029"/>
        <a:ext cx="3981338" cy="1407541"/>
      </dsp:txXfrm>
    </dsp:sp>
    <dsp:sp modelId="{436A8B1C-2D30-44BB-9150-7099503C8960}">
      <dsp:nvSpPr>
        <dsp:cNvPr id="0" name=""/>
        <dsp:cNvSpPr/>
      </dsp:nvSpPr>
      <dsp:spPr>
        <a:xfrm>
          <a:off x="0" y="3519456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8B8B62-3037-4506-89D7-28710774070B}">
      <dsp:nvSpPr>
        <dsp:cNvPr id="0" name=""/>
        <dsp:cNvSpPr/>
      </dsp:nvSpPr>
      <dsp:spPr>
        <a:xfrm>
          <a:off x="548476" y="3958848"/>
          <a:ext cx="528758" cy="5287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847293-6F0A-4807-B203-585610F4F535}">
      <dsp:nvSpPr>
        <dsp:cNvPr id="0" name=""/>
        <dsp:cNvSpPr/>
      </dsp:nvSpPr>
      <dsp:spPr>
        <a:xfrm>
          <a:off x="1625711" y="3519456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rtlCol="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Orders &amp; Execution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- Place, Modify, Cancel, Track</a:t>
          </a:r>
        </a:p>
      </dsp:txBody>
      <dsp:txXfrm>
        <a:off x="1625711" y="3519456"/>
        <a:ext cx="3981338" cy="1407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7916A2-CE29-48C2-AA18-F9690BF4F8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2F7C5C-5975-4958-BA71-FFDECD755B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7D234-8492-473F-A091-4B64808A57A0}" type="datetime1">
              <a:rPr lang="en-GB" smtClean="0"/>
              <a:t>04/08/2025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1538FA-A28B-4086-A139-C7836F7D7B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B40A30-F964-4913-843A-5C6E4D62C9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4450B-D2D0-45FA-8E13-79D47EF32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035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D646D-6BDF-4256-B3F1-5AA5656CF7FE}" type="datetime1">
              <a:rPr lang="en-GB" smtClean="0"/>
              <a:pPr/>
              <a:t>04/08/2025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AEFCC-1A2A-49A3-AF44-4B0C6C68473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12253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AEFCC-1A2A-49A3-AF44-4B0C6C68473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641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29B36-60BE-1CC3-020A-8A3CCD7A6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E8BAE4-4D5B-5FAD-B638-DCC5E67898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3FE3DB-8055-D6D9-683E-6D03E0FEDA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AEF59-31FF-CEF5-49FC-5E7A5DA9EA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AEFCC-1A2A-49A3-AF44-4B0C6C68473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687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9A538-A696-381C-22DB-157530E2E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12FE36-CAF1-7547-5251-CAB69FCBD7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3C8D03-B706-0DBA-A0CA-83EF10FD64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5C267-798B-006E-09BB-77405B5559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AEFCC-1A2A-49A3-AF44-4B0C6C68473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787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77C13-247E-521C-8DD1-9B68F613F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6FD4AC-4EF8-25C3-B40B-28DD8E0F85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73BCB1-7DC1-4BC6-CF46-0E73DEB488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DA766-1C02-F209-23CB-871787B539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AEFCC-1A2A-49A3-AF44-4B0C6C68473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350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8DCAA-3904-32FD-E480-514568E03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0DC6EF-0DF5-9A13-ACB8-30F2892287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482F7D-F9B0-05C8-79B3-045463DBC5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F1C0C-04FA-40A1-956D-0916251C0E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AEFCC-1A2A-49A3-AF44-4B0C6C68473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123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ED1A0-2693-77D8-9E43-3ED4A9664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42391A-DE4F-906A-34CF-829CBEAF83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8AD2FD-A81D-3536-4E87-151ED66291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D6CD8-AB1A-A101-8258-8BA1C11002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AEFCC-1A2A-49A3-AF44-4B0C6C68473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013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D5381-55C9-07E2-AD7D-CA544D778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CB39FE-B895-79AE-B8D5-3FEE703BBB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44C189-1A77-8C8E-CD20-AF11A9E5FB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8B0BB-3A31-A57D-3CF7-D5BC7E6946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AEFCC-1A2A-49A3-AF44-4B0C6C68473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505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10B08-891D-4200-5E1D-3CC481605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443C30-7BB9-D7B3-9A37-87B06CC7C4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B6F81B-E340-4D87-0C08-BCAA1ADB8E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27ADA-704B-C7D7-CFD9-FA84CF27E7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AEFCC-1A2A-49A3-AF44-4B0C6C68473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810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D2663-0F90-CBF1-22CD-F09EBFD90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459220-D994-B6FF-A9CA-5C85ECB988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B7808A-89E1-8AC9-1631-FDC2235304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A11AA-2FBE-C0D5-5577-C5C20A757F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AEFCC-1A2A-49A3-AF44-4B0C6C68473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289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B8E40-B449-AEF0-A037-EB53D083F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12E511-89E2-FC15-57D5-F0C1977ACD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642F37-4820-5E92-29FA-4E6DA92A39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7B525-8B31-0D23-6190-539BEFD0C5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AEFCC-1A2A-49A3-AF44-4B0C6C68473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037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90694-46CF-798F-00A2-B2B4D93AD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FCCCFD-D67F-6C84-A3E3-1A359A8C64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F10F80-A280-5238-E255-1B4D6FBFF4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33B85-09E4-03EF-7FED-9867B6331F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AEFCC-1A2A-49A3-AF44-4B0C6C68473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358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AEFCC-1A2A-49A3-AF44-4B0C6C68473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784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2477C-2DF6-12F2-F77C-01BA522DD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17DCDF-12F2-CD79-F628-248F90092B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5AB224-D098-BB8C-2DF0-78599DD2A4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E97C0-0B8D-BE26-5565-0911A11DFE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AEFCC-1A2A-49A3-AF44-4B0C6C68473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8841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F7E2B-462C-EE3F-49D7-405007EDA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A6CEC1-0442-8628-A3E3-213A0F9DFB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07422D-1E18-1FD2-F810-074780C73F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A952D-0FD3-FB14-E887-89247FF463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AEFCC-1A2A-49A3-AF44-4B0C6C68473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062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E6287-8279-788E-4D0D-BAA92B9CB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EDDA71-AD71-CD82-CE2F-88982A6E07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2EF3F7-8EE1-AA83-8C50-983422A1C5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1E481-2392-013F-0E1E-32A9FB7369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AEFCC-1A2A-49A3-AF44-4B0C6C68473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4430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AEFCC-1A2A-49A3-AF44-4B0C6C68473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0247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B49FD-59B2-3D22-CC17-9F7BE60F3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4EF779-BA33-965A-A4E3-46C07945BB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6BCA81-84C2-BB26-B57F-41C2DF264F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A7B6D-65D6-B3E7-D016-6B47B47624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AEFCC-1A2A-49A3-AF44-4B0C6C68473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406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A65E9-B4D0-EA66-7198-17652319E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E016C3-D3B3-0318-E54F-1090F2813C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24398E-AD68-4D37-8D1F-9920F836A8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706F4-683C-5C9A-3623-23AE412C2D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AEFCC-1A2A-49A3-AF44-4B0C6C68473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524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04DFA-C968-E002-78CA-9D6E8C5BD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60A7F9-5B8F-1C2E-C5FA-7847C808FA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C051E8-1518-3964-693C-ADDE5F52DD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4D29A-9AE2-9DD7-DA9A-43F31743EE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AEFCC-1A2A-49A3-AF44-4B0C6C68473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390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6608A-EBE4-9591-A749-F9D302B5D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06316D-6C00-0C5C-6849-DF57B0A23B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810EAB-1F11-5B11-E92B-F6B59E2524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E74F3-73DA-3BE9-4A40-4720CCF1F1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AEFCC-1A2A-49A3-AF44-4B0C6C68473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129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17432-C6A3-831A-F386-69D1D7F86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586701-2136-6B8E-E51C-024AE859B0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A3E12A-E8ED-A396-A7BC-B38CD388D2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763B3-4F3E-46E5-B6EA-D146083D8D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AEFCC-1A2A-49A3-AF44-4B0C6C68473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282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620D0-A17F-2616-03FF-AEB9B3437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8D0720-9247-2832-E5E6-847EC32210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CD6634-60B5-FAE7-C393-EE6D6699AA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094D7-8744-3B50-F714-52B9B63295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AEFCC-1A2A-49A3-AF44-4B0C6C68473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880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395AF-EE5C-34DC-9E6A-B0AFB5215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238182-00A3-A3DD-885C-00E1A27AF7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97489D-62C9-7257-99CF-9BA052D4CC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2EBB6-6F4F-1F4A-88A8-876080BD8D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AEFCC-1A2A-49A3-AF44-4B0C6C68473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683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AEFCC-1A2A-49A3-AF44-4B0C6C68473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201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15C783-D12C-49F2-9B4C-712E959A963D}" type="datetime1">
              <a:rPr lang="en-GB" noProof="0" smtClean="0"/>
              <a:t>04/08/2025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27077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B5A1A7-AA6F-4624-89E5-E883F173CDC5}" type="datetime1">
              <a:rPr lang="en-GB" noProof="0" smtClean="0"/>
              <a:t>04/08/2025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3842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231136" y="937260"/>
            <a:ext cx="6198489" cy="4983480"/>
          </a:xfrm>
        </p:spPr>
        <p:txBody>
          <a:bodyPr vert="eaVert"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ED7F50-086F-4C0E-A00E-029424AE0F4B}" type="datetime1">
              <a:rPr lang="en-GB" noProof="0" smtClean="0"/>
              <a:t>04/08/2025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2223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F00725-7335-4522-A034-2AC55CFE2D7D}" type="datetime1">
              <a:rPr lang="en-GB" noProof="0" smtClean="0"/>
              <a:t>04/08/2025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8227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95194" y="4352465"/>
            <a:ext cx="6801612" cy="1265082"/>
          </a:xfrm>
        </p:spPr>
        <p:txBody>
          <a:bodyPr rtlCol="0"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68D3E5-34C8-4FBE-A830-3EA54BBD2C94}" type="datetime1">
              <a:rPr lang="en-GB" noProof="0" smtClean="0"/>
              <a:t>04/08/2025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28561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81912" y="2638044"/>
            <a:ext cx="4271771" cy="3101982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8315" y="2638044"/>
            <a:ext cx="4270247" cy="3101982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0DF764-3A77-4EF7-8485-DEC7BA12C6F5}" type="datetime1">
              <a:rPr lang="en-GB" noProof="0" smtClean="0"/>
              <a:t>04/08/2025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
            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6658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8343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83436" y="3143250"/>
            <a:ext cx="4270248" cy="2596776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38316" y="3143250"/>
            <a:ext cx="4253484" cy="2596776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3831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1A6FBB-8E3C-4B15-9841-78542BD4BA03}" type="datetime1">
              <a:rPr lang="en-GB" noProof="0" smtClean="0"/>
              <a:t>04/08/2025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5889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F66E6A-6547-45D0-A810-82631A694533}" type="datetime1">
              <a:rPr lang="en-GB" noProof="0" smtClean="0"/>
              <a:t>04/08/2025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007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110DFC-AD32-4268-A4D4-755499A809CF}" type="datetime1">
              <a:rPr lang="en-GB" noProof="0" smtClean="0"/>
              <a:t>04/08/2025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5998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36080" y="804672"/>
            <a:ext cx="4815840" cy="5248656"/>
          </a:xfrm>
        </p:spPr>
        <p:txBody>
          <a:bodyPr rtlCol="0"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15568" y="3549918"/>
            <a:ext cx="3794760" cy="2194036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B05E4E-2AE5-4532-8BB4-EFC4D3C72010}" type="datetime1">
              <a:rPr lang="en-GB" noProof="0" smtClean="0"/>
              <a:t>04/08/2025</a:t>
            </a:fld>
            <a:endParaRPr lang="en-GB" noProof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en-GB" noProof="0"/>
              <a:t>
             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0535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15568" y="3549918"/>
            <a:ext cx="3794760" cy="2194037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CAF9E51A-9906-4E59-9357-1E1DCF2BC79A}" type="datetime1">
              <a:rPr lang="en-GB" noProof="0" smtClean="0"/>
              <a:t>04/08/2025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en-GB" noProof="0"/>
              <a:t>
            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4778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2804D8C0-33C7-4FBB-A6FA-9209902A92DA}" type="datetime1">
              <a:rPr lang="en-GB" noProof="0" smtClean="0"/>
              <a:t>04/08/2025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en-GB" noProof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6590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teractivebrokers.com/campus/trading-course/python-tws-api/" TargetMode="External"/><Relationship Id="rId5" Type="http://schemas.openxmlformats.org/officeDocument/2006/relationships/hyperlink" Target="https://algotrading101.com/learn/interactive-brokers-python-api-native-guide/" TargetMode="External"/><Relationship Id="rId4" Type="http://schemas.openxmlformats.org/officeDocument/2006/relationships/hyperlink" Target="https://interactivebrokers.github.io/tws-api/index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lgoquanthub.beehiiv.com/subscrib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81E6A2-4656-4CFE-9BF4-39D81EE2C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2594153"/>
            <a:ext cx="4486656" cy="1231106"/>
          </a:xfrm>
          <a:noFill/>
          <a:ln>
            <a:solidFill>
              <a:schemeClr val="tx1"/>
            </a:solidFill>
          </a:ln>
          <a:effectLst>
            <a:glow rad="152400">
              <a:schemeClr val="tx1">
                <a:alpha val="13000"/>
              </a:schemeClr>
            </a:glow>
          </a:effectLst>
        </p:spPr>
        <p:txBody>
          <a:bodyPr rtlCol="0">
            <a:normAutofit fontScale="90000"/>
          </a:bodyPr>
          <a:lstStyle/>
          <a:p>
            <a:pPr rtl="0"/>
            <a:r>
              <a:rPr lang="en-GB" sz="3000" dirty="0">
                <a:solidFill>
                  <a:schemeClr val="tx1"/>
                </a:solidFill>
              </a:rPr>
              <a:t>Interactive Brokers Python API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981815"/>
            <a:ext cx="4486656" cy="702702"/>
          </a:xfrm>
        </p:spPr>
        <p:txBody>
          <a:bodyPr rtlCol="0">
            <a:normAutofit/>
          </a:bodyPr>
          <a:lstStyle/>
          <a:p>
            <a:r>
              <a:rPr lang="en-US" dirty="0"/>
              <a:t> A Guide for Downloading Data, Managing Accounts, and Trading</a:t>
            </a: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5" name="Picture 4" descr="Finance trade numbers">
            <a:extLst>
              <a:ext uri="{FF2B5EF4-FFF2-40B4-BE49-F238E27FC236}">
                <a16:creationId xmlns:a16="http://schemas.microsoft.com/office/drawing/2014/main" id="{112B9624-F8A1-4831-AE43-1D9E266CF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F51D47-CF14-7352-EA8B-A9B78CCC4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870B8A-F167-5390-5E60-5AEE1D38E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A63497EC-95A7-1952-4679-5DBF3D3FF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1434024"/>
            <a:ext cx="8991600" cy="4728454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dirty="0"/>
              <a:t>Use </a:t>
            </a:r>
            <a:r>
              <a:rPr lang="en-GB" dirty="0" err="1"/>
              <a:t>reqAccountSummary</a:t>
            </a:r>
            <a:r>
              <a:rPr lang="en-GB" dirty="0"/>
              <a:t> or </a:t>
            </a:r>
            <a:r>
              <a:rPr lang="en-GB" dirty="0" err="1"/>
              <a:t>reqAccountUpdates</a:t>
            </a:r>
            <a:r>
              <a:rPr lang="en-GB" dirty="0"/>
              <a:t> to get balances/cash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GB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dirty="0"/>
              <a:t>Use </a:t>
            </a:r>
            <a:r>
              <a:rPr lang="en-GB" dirty="0" err="1"/>
              <a:t>reqPositions</a:t>
            </a:r>
            <a:r>
              <a:rPr lang="en-GB" dirty="0"/>
              <a:t>() to get held positions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GB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dirty="0"/>
              <a:t>Important callbacks: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n-GB" dirty="0" err="1"/>
              <a:t>accountSummary</a:t>
            </a:r>
            <a:r>
              <a:rPr lang="en-GB" dirty="0"/>
              <a:t>(...) — for balances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n-GB" dirty="0"/>
              <a:t>position(account, contract, position, </a:t>
            </a:r>
            <a:r>
              <a:rPr lang="en-GB" dirty="0" err="1"/>
              <a:t>avgCost</a:t>
            </a:r>
            <a:r>
              <a:rPr lang="en-GB" dirty="0"/>
              <a:t>) — for positions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n-GB" dirty="0" err="1"/>
              <a:t>positionEnd</a:t>
            </a:r>
            <a:r>
              <a:rPr lang="en-GB" dirty="0"/>
              <a:t>() — signals completion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algn="just">
              <a:buClr>
                <a:schemeClr val="tx1"/>
              </a:buClr>
            </a:pPr>
            <a:endParaRPr lang="en-GB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B9D34382-AC37-EC81-5D82-A6E07DCD8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42604"/>
            <a:ext cx="8991600" cy="801734"/>
          </a:xfrm>
        </p:spPr>
        <p:txBody>
          <a:bodyPr>
            <a:normAutofit fontScale="90000"/>
          </a:bodyPr>
          <a:lstStyle/>
          <a:p>
            <a:r>
              <a:rPr lang="en-GB" dirty="0"/>
              <a:t>Account summary &amp; Positions</a:t>
            </a:r>
          </a:p>
        </p:txBody>
      </p:sp>
    </p:spTree>
    <p:extLst>
      <p:ext uri="{BB962C8B-B14F-4D97-AF65-F5344CB8AC3E}">
        <p14:creationId xmlns:p14="http://schemas.microsoft.com/office/powerpoint/2010/main" val="3895372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559CE6-1B3B-A8A0-B2C1-077AFBD2C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F9E670F-C13B-5B8D-C592-AF6F75856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525EF-A8CD-1CE1-32F6-0428BC688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1598E7-8E56-A374-2BAE-D394F77D5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171" y="2681103"/>
            <a:ext cx="3363974" cy="1495794"/>
          </a:xfrm>
          <a:noFill/>
          <a:ln>
            <a:solidFill>
              <a:srgbClr val="FFFFFF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 rtlCol="0">
            <a:normAutofit/>
          </a:bodyPr>
          <a:lstStyle/>
          <a:p>
            <a:pPr rtl="0"/>
            <a:r>
              <a:rPr lang="en-GB" dirty="0">
                <a:solidFill>
                  <a:srgbClr val="FFFFFF"/>
                </a:solidFill>
              </a:rPr>
              <a:t>a/c summary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&amp; positions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16474D-8CA7-3759-EB82-507D2A2646BC}"/>
              </a:ext>
            </a:extLst>
          </p:cNvPr>
          <p:cNvSpPr txBox="1"/>
          <p:nvPr/>
        </p:nvSpPr>
        <p:spPr>
          <a:xfrm>
            <a:off x="612841" y="608885"/>
            <a:ext cx="6245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Account Summary &amp; Positions Code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EB3FC4-2EC5-3C45-3339-72D6CCF66C92}"/>
              </a:ext>
            </a:extLst>
          </p:cNvPr>
          <p:cNvSpPr txBox="1"/>
          <p:nvPr/>
        </p:nvSpPr>
        <p:spPr>
          <a:xfrm>
            <a:off x="612842" y="4420088"/>
            <a:ext cx="6245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Account Summary Response</a:t>
            </a:r>
          </a:p>
          <a:p>
            <a:r>
              <a:rPr lang="en-GB" dirty="0"/>
              <a:t>Simulation account has no positions and a cash balance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E67DDE-E40A-E18B-411B-308C96B92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74" y="1030276"/>
            <a:ext cx="5128704" cy="29720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B58872-BA60-2BE4-12DC-C965E02BA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74" y="5170538"/>
            <a:ext cx="4898581" cy="93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19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7DD750-A0B7-D0C5-9103-81DF22C11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632B8D9-BAD6-9685-AAF7-FD32B5EE6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93CE4B18-3160-F4FE-9F08-404E2A4A18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1434024"/>
            <a:ext cx="8991600" cy="4728454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dirty="0"/>
              <a:t>Create a Contract object (specify symbol, exchange, </a:t>
            </a:r>
            <a:r>
              <a:rPr lang="en-GB" dirty="0" err="1"/>
              <a:t>secType</a:t>
            </a:r>
            <a:r>
              <a:rPr lang="en-GB" dirty="0"/>
              <a:t>, currency)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GB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dirty="0"/>
              <a:t>Use </a:t>
            </a:r>
            <a:r>
              <a:rPr lang="en-GB" dirty="0" err="1"/>
              <a:t>reqHistoricalData</a:t>
            </a:r>
            <a:r>
              <a:rPr lang="en-GB" dirty="0"/>
              <a:t> method to request historical data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GB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dirty="0"/>
              <a:t>Parameters to specify: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n-GB" dirty="0" err="1"/>
              <a:t>durationStr</a:t>
            </a:r>
            <a:r>
              <a:rPr lang="en-GB" dirty="0"/>
              <a:t> (e.g., '1 M' for 1 month)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n-GB" dirty="0" err="1"/>
              <a:t>barSizeSetting</a:t>
            </a:r>
            <a:r>
              <a:rPr lang="en-GB" dirty="0"/>
              <a:t> (e.g., '1 hour’)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n-GB" dirty="0" err="1"/>
              <a:t>whatToShow</a:t>
            </a:r>
            <a:r>
              <a:rPr lang="en-GB" dirty="0"/>
              <a:t> ('TRADES' for trade data)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algn="just">
              <a:buClr>
                <a:schemeClr val="tx1"/>
              </a:buClr>
            </a:pPr>
            <a:endParaRPr lang="en-GB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8EA1117-3328-8699-4162-9D58283BD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42604"/>
            <a:ext cx="8991600" cy="801734"/>
          </a:xfrm>
        </p:spPr>
        <p:txBody>
          <a:bodyPr>
            <a:normAutofit fontScale="90000"/>
          </a:bodyPr>
          <a:lstStyle/>
          <a:p>
            <a:r>
              <a:rPr lang="en-GB" dirty="0"/>
              <a:t>Downloading market data</a:t>
            </a:r>
          </a:p>
        </p:txBody>
      </p:sp>
    </p:spTree>
    <p:extLst>
      <p:ext uri="{BB962C8B-B14F-4D97-AF65-F5344CB8AC3E}">
        <p14:creationId xmlns:p14="http://schemas.microsoft.com/office/powerpoint/2010/main" val="2019856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DF0D29-3D33-2BF0-B169-7D4431197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7D056E5-1109-1EB9-1419-B7372C23E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09013F-C1E1-A475-261D-AB6D7DC72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897875-98E5-034E-E299-B92D1CFA3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171" y="2681103"/>
            <a:ext cx="3363974" cy="1495794"/>
          </a:xfrm>
          <a:noFill/>
          <a:ln>
            <a:solidFill>
              <a:srgbClr val="FFFFFF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 rtlCol="0">
            <a:normAutofit/>
          </a:bodyPr>
          <a:lstStyle/>
          <a:p>
            <a:pPr rtl="0"/>
            <a:r>
              <a:rPr lang="en-GB" dirty="0">
                <a:solidFill>
                  <a:srgbClr val="FFFFFF"/>
                </a:solidFill>
              </a:rPr>
              <a:t>Market Data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Requests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88BC12-4A8C-B00F-4E36-1FD28ABB2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76" y="700392"/>
            <a:ext cx="6031429" cy="59035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F58047-6302-7B17-2885-1BA9BCD9DF16}"/>
              </a:ext>
            </a:extLst>
          </p:cNvPr>
          <p:cNvSpPr txBox="1"/>
          <p:nvPr/>
        </p:nvSpPr>
        <p:spPr>
          <a:xfrm>
            <a:off x="792476" y="254052"/>
            <a:ext cx="226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Market Data Requests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D521AB-0F91-A0DB-DADC-23EE606D7A87}"/>
              </a:ext>
            </a:extLst>
          </p:cNvPr>
          <p:cNvSpPr txBox="1"/>
          <p:nvPr/>
        </p:nvSpPr>
        <p:spPr>
          <a:xfrm>
            <a:off x="4539999" y="3807565"/>
            <a:ext cx="2350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Request Market Data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CE00FAC-D102-8ABF-17B6-F63E0E520FE8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3910519" y="3992231"/>
            <a:ext cx="629480" cy="25875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632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9DC2E2-BD34-F842-2140-39490E2E2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0567BCB-FB64-0565-9688-0EA331C7A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D2D735-FC04-368D-27A1-AD90FCBC4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7E4BEC-6456-20AC-D09C-DADCFFB5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171" y="2681103"/>
            <a:ext cx="3363974" cy="1495794"/>
          </a:xfrm>
          <a:noFill/>
          <a:ln>
            <a:solidFill>
              <a:srgbClr val="FFFFFF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 rtlCol="0">
            <a:normAutofit fontScale="90000"/>
          </a:bodyPr>
          <a:lstStyle/>
          <a:p>
            <a:pPr rtl="0"/>
            <a:r>
              <a:rPr lang="en-GB" dirty="0">
                <a:solidFill>
                  <a:srgbClr val="FFFFFF"/>
                </a:solidFill>
              </a:rPr>
              <a:t>Market Data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Configuration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9BF407-1031-8A75-F0FE-5EAA7C8C9E5C}"/>
              </a:ext>
            </a:extLst>
          </p:cNvPr>
          <p:cNvSpPr txBox="1"/>
          <p:nvPr/>
        </p:nvSpPr>
        <p:spPr>
          <a:xfrm>
            <a:off x="792476" y="254052"/>
            <a:ext cx="3223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Market Data User Configuration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1A8A16-903A-A31C-EF06-8347ED228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06" y="877436"/>
            <a:ext cx="6658911" cy="55095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39A647-5634-4CA3-4A20-300E3B3EDD4C}"/>
              </a:ext>
            </a:extLst>
          </p:cNvPr>
          <p:cNvSpPr txBox="1"/>
          <p:nvPr/>
        </p:nvSpPr>
        <p:spPr>
          <a:xfrm>
            <a:off x="4010830" y="3429000"/>
            <a:ext cx="3764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Contract – CSH2 Money Mkt ETF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6318CE-23BA-F4EB-A815-AF0ACBFF8A79}"/>
              </a:ext>
            </a:extLst>
          </p:cNvPr>
          <p:cNvSpPr txBox="1"/>
          <p:nvPr/>
        </p:nvSpPr>
        <p:spPr>
          <a:xfrm>
            <a:off x="4010830" y="4723308"/>
            <a:ext cx="3764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Daily Trade Data for 3 months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BDE303-8BD3-8C1A-91C2-10AFC75838CF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3287949" y="3613666"/>
            <a:ext cx="722881" cy="35521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B0BE770-CDDB-6EEF-4C03-49C751AA6FF6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2937753" y="4387174"/>
            <a:ext cx="1073077" cy="5208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008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1D1C8B-AC05-1295-CD78-F2BB91699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CAD0AC5-0AEC-E324-EFCB-090D48A61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4757ED-D2A5-C4FE-601D-0994317F6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40F0C-966C-4A3D-121E-F40BCDB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171" y="2681103"/>
            <a:ext cx="3363974" cy="1495794"/>
          </a:xfrm>
          <a:noFill/>
          <a:ln>
            <a:solidFill>
              <a:srgbClr val="FFFFFF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 rtlCol="0">
            <a:normAutofit/>
          </a:bodyPr>
          <a:lstStyle/>
          <a:p>
            <a:pPr rtl="0"/>
            <a:r>
              <a:rPr lang="en-GB" dirty="0">
                <a:solidFill>
                  <a:srgbClr val="FFFFFF"/>
                </a:solidFill>
              </a:rPr>
              <a:t>Market Data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RESULTS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C03C2B-7548-2580-E6B4-6EFD05E1BBF6}"/>
              </a:ext>
            </a:extLst>
          </p:cNvPr>
          <p:cNvSpPr txBox="1"/>
          <p:nvPr/>
        </p:nvSpPr>
        <p:spPr>
          <a:xfrm>
            <a:off x="792476" y="2311771"/>
            <a:ext cx="208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Market Data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24303E-73E5-97C6-8280-EC10CA34C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76" y="2758925"/>
            <a:ext cx="4097183" cy="37858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7CA678-F121-13EA-191A-BEA46463F7B6}"/>
              </a:ext>
            </a:extLst>
          </p:cNvPr>
          <p:cNvSpPr txBox="1"/>
          <p:nvPr/>
        </p:nvSpPr>
        <p:spPr>
          <a:xfrm>
            <a:off x="792476" y="204352"/>
            <a:ext cx="217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Market Data Request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E2F05E-C955-9BCF-0FC1-0DA70C341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76" y="673709"/>
            <a:ext cx="4896533" cy="13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55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BE0259-BD5C-62D7-BBF7-DB7044706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FE16F4-9DB4-870C-B0CC-930BBA90F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E2DCF366-8A1E-941F-0C96-809FD03BB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1434024"/>
            <a:ext cx="8991600" cy="4728454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dirty="0"/>
              <a:t>Build an Order object specifying: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n-GB" dirty="0"/>
              <a:t>action (BUY/SELL)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n-GB" dirty="0" err="1"/>
              <a:t>orderType</a:t>
            </a:r>
            <a:r>
              <a:rPr lang="en-GB" dirty="0"/>
              <a:t> (e.g., MARKET, LMT)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n-GB" dirty="0" err="1"/>
              <a:t>totalQuantity</a:t>
            </a:r>
            <a:endParaRPr lang="en-GB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GB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dirty="0"/>
              <a:t>Submit order via Python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n-GB" dirty="0" err="1"/>
              <a:t>app.placeOrder</a:t>
            </a:r>
            <a:r>
              <a:rPr lang="en-GB" dirty="0"/>
              <a:t>(</a:t>
            </a:r>
            <a:r>
              <a:rPr lang="en-GB" dirty="0" err="1"/>
              <a:t>orderId</a:t>
            </a:r>
            <a:r>
              <a:rPr lang="en-GB" dirty="0"/>
              <a:t>, contract, order)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GB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dirty="0"/>
              <a:t>Track orders using callbacks: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n-GB" dirty="0" err="1"/>
              <a:t>orderStatus</a:t>
            </a:r>
            <a:r>
              <a:rPr lang="en-GB" dirty="0"/>
              <a:t>(...)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n-GB" dirty="0" err="1"/>
              <a:t>openOrder</a:t>
            </a:r>
            <a:r>
              <a:rPr lang="en-GB" dirty="0"/>
              <a:t>(...)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n-GB" dirty="0" err="1"/>
              <a:t>execDetails</a:t>
            </a:r>
            <a:r>
              <a:rPr lang="en-GB" dirty="0"/>
              <a:t>(...)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algn="just">
              <a:buClr>
                <a:schemeClr val="tx1"/>
              </a:buClr>
            </a:pPr>
            <a:endParaRPr lang="en-GB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AA4BF699-16F0-8430-3752-393F37F94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42604"/>
            <a:ext cx="8991600" cy="801734"/>
          </a:xfrm>
        </p:spPr>
        <p:txBody>
          <a:bodyPr>
            <a:normAutofit fontScale="90000"/>
          </a:bodyPr>
          <a:lstStyle/>
          <a:p>
            <a:r>
              <a:rPr lang="en-GB" dirty="0"/>
              <a:t>Placing orders</a:t>
            </a:r>
          </a:p>
        </p:txBody>
      </p:sp>
    </p:spTree>
    <p:extLst>
      <p:ext uri="{BB962C8B-B14F-4D97-AF65-F5344CB8AC3E}">
        <p14:creationId xmlns:p14="http://schemas.microsoft.com/office/powerpoint/2010/main" val="2514812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09AB9C-7EBE-88ED-F242-AD8042A28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6D13E46-F748-302B-7FCD-ACA4DCDE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12230A-3B44-2AB6-AF17-197F6062A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357275-37C2-8C4F-2A7F-3B9585264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171" y="2681103"/>
            <a:ext cx="3363974" cy="1495794"/>
          </a:xfrm>
          <a:noFill/>
          <a:ln>
            <a:solidFill>
              <a:srgbClr val="FFFFFF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 rtlCol="0">
            <a:normAutofit/>
          </a:bodyPr>
          <a:lstStyle/>
          <a:p>
            <a:pPr rtl="0"/>
            <a:r>
              <a:rPr lang="en-GB" dirty="0">
                <a:solidFill>
                  <a:srgbClr val="FFFFFF"/>
                </a:solidFill>
              </a:rPr>
              <a:t>Placing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orders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087612-CAC9-79A1-8E05-3468E434A8CC}"/>
              </a:ext>
            </a:extLst>
          </p:cNvPr>
          <p:cNvSpPr txBox="1"/>
          <p:nvPr/>
        </p:nvSpPr>
        <p:spPr>
          <a:xfrm>
            <a:off x="386726" y="322221"/>
            <a:ext cx="156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Placing Orders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E59E10A-4770-F039-D043-3D3885F10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25" y="691553"/>
            <a:ext cx="7117697" cy="33911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720E576-A228-82C1-7E6D-C1046DC7F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88" y="4140764"/>
            <a:ext cx="4267570" cy="8611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886A055-15F6-D894-49F9-FE0A5AF0B9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383" y="5954011"/>
            <a:ext cx="6637595" cy="5410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CB8FF31-BA9D-EB68-3F15-6A3819F19A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726" y="5506963"/>
            <a:ext cx="2156647" cy="41913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EA998C8-8181-1031-5337-B38EDCC01529}"/>
              </a:ext>
            </a:extLst>
          </p:cNvPr>
          <p:cNvSpPr txBox="1"/>
          <p:nvPr/>
        </p:nvSpPr>
        <p:spPr>
          <a:xfrm>
            <a:off x="386726" y="5063660"/>
            <a:ext cx="2026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TWS Order Screen</a:t>
            </a:r>
          </a:p>
        </p:txBody>
      </p:sp>
    </p:spTree>
    <p:extLst>
      <p:ext uri="{BB962C8B-B14F-4D97-AF65-F5344CB8AC3E}">
        <p14:creationId xmlns:p14="http://schemas.microsoft.com/office/powerpoint/2010/main" val="837906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C5E496-3C06-F256-864F-CFA135A02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B2090D5-B850-7A1D-B7C5-DCCB151D2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9562A5A4-164D-8E71-0B47-0088EE1F8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1686942"/>
            <a:ext cx="8991600" cy="4441484"/>
          </a:xfrm>
        </p:spPr>
        <p:txBody>
          <a:bodyPr>
            <a:normAutofit/>
          </a:bodyPr>
          <a:lstStyle/>
          <a:p>
            <a:pPr algn="just"/>
            <a:r>
              <a:rPr lang="en-GB" dirty="0"/>
              <a:t>MODIFY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dirty="0"/>
              <a:t>Modify by re-submitting order with </a:t>
            </a:r>
            <a:r>
              <a:rPr lang="en-GB" dirty="0">
                <a:solidFill>
                  <a:srgbClr val="FFFF00"/>
                </a:solidFill>
              </a:rPr>
              <a:t>same </a:t>
            </a:r>
            <a:r>
              <a:rPr lang="en-GB" dirty="0" err="1">
                <a:solidFill>
                  <a:srgbClr val="FFFF00"/>
                </a:solidFill>
              </a:rPr>
              <a:t>orderId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/>
              <a:t>and </a:t>
            </a:r>
            <a:r>
              <a:rPr lang="en-GB" dirty="0">
                <a:solidFill>
                  <a:srgbClr val="FFFF00"/>
                </a:solidFill>
              </a:rPr>
              <a:t>new parameters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CANCEL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dirty="0"/>
              <a:t>Cancel pending orders using </a:t>
            </a:r>
            <a:r>
              <a:rPr lang="en-GB" dirty="0" err="1"/>
              <a:t>cancelOrder</a:t>
            </a:r>
            <a:r>
              <a:rPr lang="en-GB" dirty="0"/>
              <a:t> method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dirty="0" err="1"/>
              <a:t>app.cancelOrder</a:t>
            </a:r>
            <a:r>
              <a:rPr lang="en-GB" dirty="0"/>
              <a:t>(</a:t>
            </a:r>
            <a:r>
              <a:rPr lang="en-GB" dirty="0" err="1"/>
              <a:t>orderId</a:t>
            </a:r>
            <a:r>
              <a:rPr lang="en-GB" dirty="0"/>
              <a:t>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GB" dirty="0"/>
          </a:p>
          <a:p>
            <a:pPr algn="just"/>
            <a:r>
              <a:rPr lang="en-US" dirty="0"/>
              <a:t>STATUS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dirty="0"/>
              <a:t>Get live order status using ‘</a:t>
            </a:r>
            <a:r>
              <a:rPr lang="en-US" dirty="0" err="1"/>
              <a:t>orderStatus</a:t>
            </a:r>
            <a:r>
              <a:rPr lang="en-US" dirty="0"/>
              <a:t>’ callback method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dirty="0"/>
              <a:t>Receive execution updates using ‘</a:t>
            </a:r>
            <a:r>
              <a:rPr lang="en-US" dirty="0" err="1"/>
              <a:t>execDetails</a:t>
            </a:r>
            <a:r>
              <a:rPr lang="en-US" dirty="0"/>
              <a:t>’ callback method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algn="just">
              <a:buClr>
                <a:schemeClr val="tx1"/>
              </a:buClr>
            </a:pPr>
            <a:endParaRPr lang="en-GB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F635135-2624-7FA5-D02E-755664E10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42604"/>
            <a:ext cx="8991600" cy="801734"/>
          </a:xfrm>
        </p:spPr>
        <p:txBody>
          <a:bodyPr>
            <a:normAutofit fontScale="90000"/>
          </a:bodyPr>
          <a:lstStyle/>
          <a:p>
            <a:r>
              <a:rPr lang="en-GB" dirty="0"/>
              <a:t>ORDER MANAGEMENT</a:t>
            </a:r>
          </a:p>
        </p:txBody>
      </p:sp>
    </p:spTree>
    <p:extLst>
      <p:ext uri="{BB962C8B-B14F-4D97-AF65-F5344CB8AC3E}">
        <p14:creationId xmlns:p14="http://schemas.microsoft.com/office/powerpoint/2010/main" val="2968510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6440AF-5F13-5845-F0F2-D317EC458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D8E5098-0158-5F70-0B91-A7BBA1BB0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9D7EA3C-9B7F-236F-81D7-A2B5277CD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C34FB-95AB-7F18-717C-27FD03E38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770" y="2681103"/>
            <a:ext cx="3929975" cy="1495794"/>
          </a:xfrm>
          <a:noFill/>
          <a:ln>
            <a:solidFill>
              <a:srgbClr val="FFFFFF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 rtlCol="0">
            <a:normAutofit/>
          </a:bodyPr>
          <a:lstStyle/>
          <a:p>
            <a:pPr rtl="0"/>
            <a:r>
              <a:rPr lang="en-GB" dirty="0">
                <a:solidFill>
                  <a:srgbClr val="FFFFFF"/>
                </a:solidFill>
              </a:rPr>
              <a:t>Modify order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7985C9-980B-A8A1-9E60-FB5240EC0E0F}"/>
              </a:ext>
            </a:extLst>
          </p:cNvPr>
          <p:cNvSpPr txBox="1"/>
          <p:nvPr/>
        </p:nvSpPr>
        <p:spPr>
          <a:xfrm>
            <a:off x="417552" y="2590020"/>
            <a:ext cx="1479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Modify Order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E04DA4-30D3-53C6-6C63-3C810999B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57" y="1675003"/>
            <a:ext cx="6637595" cy="5410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45B025-56E6-A76F-0843-409E76314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57" y="1205996"/>
            <a:ext cx="2156647" cy="4191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3056D9-228C-EE52-A04C-8E89C780A528}"/>
              </a:ext>
            </a:extLst>
          </p:cNvPr>
          <p:cNvSpPr txBox="1"/>
          <p:nvPr/>
        </p:nvSpPr>
        <p:spPr>
          <a:xfrm>
            <a:off x="417552" y="817376"/>
            <a:ext cx="323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TWS Order Screen BEFORE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23C4F8-E69D-1BD9-0CEB-5B73B35DB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398" y="2935083"/>
            <a:ext cx="4679085" cy="8916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0F8A7D-442E-2DA0-2705-15D5C3FC7C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217" y="4356697"/>
            <a:ext cx="1440305" cy="4115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7022C1-556D-C103-FC97-00F856EC3B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557" y="4856062"/>
            <a:ext cx="6637595" cy="5679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F5A9402-46A5-A085-9A40-D1143B0497D4}"/>
              </a:ext>
            </a:extLst>
          </p:cNvPr>
          <p:cNvSpPr txBox="1"/>
          <p:nvPr/>
        </p:nvSpPr>
        <p:spPr>
          <a:xfrm>
            <a:off x="417552" y="4078180"/>
            <a:ext cx="323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TWS Order Screen AFTER</a:t>
            </a:r>
          </a:p>
        </p:txBody>
      </p:sp>
    </p:spTree>
    <p:extLst>
      <p:ext uri="{BB962C8B-B14F-4D97-AF65-F5344CB8AC3E}">
        <p14:creationId xmlns:p14="http://schemas.microsoft.com/office/powerpoint/2010/main" val="1799204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9DE503-F7C2-4A40-83F4-4DE931E7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82" y="2681103"/>
            <a:ext cx="3529699" cy="1495794"/>
          </a:xfrm>
          <a:noFill/>
          <a:ln>
            <a:solidFill>
              <a:schemeClr val="bg1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 rtlCol="0">
            <a:normAutofit/>
          </a:bodyPr>
          <a:lstStyle/>
          <a:p>
            <a:pPr rtl="0"/>
            <a:r>
              <a:rPr lang="en-GB" dirty="0">
                <a:solidFill>
                  <a:schemeClr val="bg1"/>
                </a:solidFill>
              </a:rPr>
              <a:t>IB PYTHON API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(</a:t>
            </a:r>
            <a:r>
              <a:rPr lang="en-GB" dirty="0" err="1">
                <a:solidFill>
                  <a:schemeClr val="bg1"/>
                </a:solidFill>
              </a:rPr>
              <a:t>ibapi</a:t>
            </a:r>
            <a:r>
              <a:rPr lang="en-GB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4" name="Picture 3" descr="Finance trade numbers">
            <a:extLst>
              <a:ext uri="{FF2B5EF4-FFF2-40B4-BE49-F238E27FC236}">
                <a16:creationId xmlns:a16="http://schemas.microsoft.com/office/drawing/2014/main" id="{32F354A1-38C7-4598-A0E1-7A286A3019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0908" y="0"/>
            <a:ext cx="7541091" cy="6858000"/>
          </a:xfrm>
          <a:prstGeom prst="rect">
            <a:avLst/>
          </a:prstGeom>
        </p:spPr>
      </p:pic>
      <p:graphicFrame>
        <p:nvGraphicFramePr>
          <p:cNvPr id="5" name="Content Placeholder 2" descr="Icon Bullets">
            <a:extLst>
              <a:ext uri="{FF2B5EF4-FFF2-40B4-BE49-F238E27FC236}">
                <a16:creationId xmlns:a16="http://schemas.microsoft.com/office/drawing/2014/main" id="{51938B4F-26EE-4238-880D-3CE26A7E4A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534692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24314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389C3C-E4E9-AB45-FA76-B59C2BEF7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E01AD23-09A9-80EC-1C3A-65681D7B0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E255DA-56FA-FB1E-66F9-92C613150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E707F-2BC3-860D-2831-37E54ADD9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770" y="2681103"/>
            <a:ext cx="3929975" cy="1495794"/>
          </a:xfrm>
          <a:noFill/>
          <a:ln>
            <a:solidFill>
              <a:srgbClr val="FFFFFF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 rtlCol="0">
            <a:normAutofit/>
          </a:bodyPr>
          <a:lstStyle/>
          <a:p>
            <a:pPr rtl="0"/>
            <a:r>
              <a:rPr lang="en-GB" dirty="0">
                <a:solidFill>
                  <a:srgbClr val="FFFFFF"/>
                </a:solidFill>
              </a:rPr>
              <a:t>cancel order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A090FA-974D-AD5E-9D75-97F59BF4D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08" y="1822107"/>
            <a:ext cx="6637595" cy="5410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305DBE-CB61-2888-25B0-9EC8E6CF0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08" y="1219532"/>
            <a:ext cx="2156647" cy="4191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06B719-E0CA-BFA9-B050-C9309829620E}"/>
              </a:ext>
            </a:extLst>
          </p:cNvPr>
          <p:cNvSpPr txBox="1"/>
          <p:nvPr/>
        </p:nvSpPr>
        <p:spPr>
          <a:xfrm>
            <a:off x="472503" y="830912"/>
            <a:ext cx="323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TWS Order Screen BEFORE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03D8B51-1803-B53A-6BAB-E6F032692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408" y="3668162"/>
            <a:ext cx="4480948" cy="7468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C3778EE-5522-37E7-EC6A-095460A04101}"/>
              </a:ext>
            </a:extLst>
          </p:cNvPr>
          <p:cNvSpPr txBox="1"/>
          <p:nvPr/>
        </p:nvSpPr>
        <p:spPr>
          <a:xfrm>
            <a:off x="477260" y="3290447"/>
            <a:ext cx="148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Cancel Order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D71333-1DAD-9FC4-799B-81792B243E17}"/>
              </a:ext>
            </a:extLst>
          </p:cNvPr>
          <p:cNvSpPr txBox="1"/>
          <p:nvPr/>
        </p:nvSpPr>
        <p:spPr>
          <a:xfrm>
            <a:off x="537508" y="5021594"/>
            <a:ext cx="323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TWS Order Screen AFTER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4495B1E-301E-52EB-F317-5AFB958C96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508" y="5463617"/>
            <a:ext cx="6637595" cy="51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51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292F57-9650-EDDA-A2A5-18FE88918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4A62ABD-9FF7-670F-CA7A-2E279E19B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7968BA-1D7B-8697-1ED4-B07E95F2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7A2CCE-12BD-6327-011D-6B4E81910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770" y="2681103"/>
            <a:ext cx="3929975" cy="1495794"/>
          </a:xfrm>
          <a:noFill/>
          <a:ln>
            <a:solidFill>
              <a:srgbClr val="FFFFFF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 rtlCol="0">
            <a:normAutofit/>
          </a:bodyPr>
          <a:lstStyle/>
          <a:p>
            <a:pPr rtl="0"/>
            <a:r>
              <a:rPr lang="en-GB" dirty="0">
                <a:solidFill>
                  <a:srgbClr val="FFFFFF"/>
                </a:solidFill>
              </a:rPr>
              <a:t>Order STATUS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A3147-352B-2C29-9ABE-45B5E2993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08" y="1822107"/>
            <a:ext cx="6637595" cy="5410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241B1E-F6AC-5467-49FC-82D8AA1B2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08" y="1219532"/>
            <a:ext cx="2156647" cy="4191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DB0FAD-A0D9-6932-E095-0A787AB890C3}"/>
              </a:ext>
            </a:extLst>
          </p:cNvPr>
          <p:cNvSpPr txBox="1"/>
          <p:nvPr/>
        </p:nvSpPr>
        <p:spPr>
          <a:xfrm>
            <a:off x="472503" y="830912"/>
            <a:ext cx="323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TWS Order Screen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D33BAD-C2BB-BDE9-011D-AFAA9C5AB32D}"/>
              </a:ext>
            </a:extLst>
          </p:cNvPr>
          <p:cNvSpPr txBox="1"/>
          <p:nvPr/>
        </p:nvSpPr>
        <p:spPr>
          <a:xfrm>
            <a:off x="472503" y="2772613"/>
            <a:ext cx="5645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Order Status &amp; Execution Details – Python Callback Code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3C1FE1-F877-52EB-DDC6-AF9ABBF63DDC}"/>
              </a:ext>
            </a:extLst>
          </p:cNvPr>
          <p:cNvSpPr txBox="1"/>
          <p:nvPr/>
        </p:nvSpPr>
        <p:spPr>
          <a:xfrm>
            <a:off x="537508" y="4949272"/>
            <a:ext cx="323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Python Result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BEC84A-FD5B-DEED-06E8-A5F75D3C5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508" y="5318604"/>
            <a:ext cx="5696745" cy="11717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372F70-A067-0F7D-9226-484B79614E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090" y="3192237"/>
            <a:ext cx="5646909" cy="15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95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CC3EAB-6BF7-0A45-072E-7C07C1684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7F5401-5D13-0397-90B6-CC19C307B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7F709D9D-2612-08CC-57A8-C905D9D57F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1434024"/>
            <a:ext cx="8991600" cy="4728454"/>
          </a:xfrm>
        </p:spPr>
        <p:txBody>
          <a:bodyPr>
            <a:normAutofit/>
          </a:bodyPr>
          <a:lstStyle/>
          <a:p>
            <a:pPr algn="just"/>
            <a:endParaRPr lang="en-GB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algn="just">
              <a:buClr>
                <a:schemeClr val="tx1"/>
              </a:buClr>
            </a:pPr>
            <a:endParaRPr lang="en-GB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92AA381A-9696-15C7-9364-07AA3372F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42604"/>
            <a:ext cx="8991600" cy="801734"/>
          </a:xfrm>
        </p:spPr>
        <p:txBody>
          <a:bodyPr>
            <a:normAutofit fontScale="90000"/>
          </a:bodyPr>
          <a:lstStyle/>
          <a:p>
            <a:r>
              <a:rPr lang="en-GB" dirty="0"/>
              <a:t>KEY methods &amp; callbacks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8A3A897-6505-D801-B9CC-3924822C2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534276"/>
              </p:ext>
            </p:extLst>
          </p:nvPr>
        </p:nvGraphicFramePr>
        <p:xfrm>
          <a:off x="1600200" y="2034703"/>
          <a:ext cx="8991600" cy="4475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9250">
                  <a:extLst>
                    <a:ext uri="{9D8B030D-6E8A-4147-A177-3AD203B41FA5}">
                      <a16:colId xmlns:a16="http://schemas.microsoft.com/office/drawing/2014/main" val="4038123763"/>
                    </a:ext>
                  </a:extLst>
                </a:gridCol>
                <a:gridCol w="5342350">
                  <a:extLst>
                    <a:ext uri="{9D8B030D-6E8A-4147-A177-3AD203B41FA5}">
                      <a16:colId xmlns:a16="http://schemas.microsoft.com/office/drawing/2014/main" val="2002293252"/>
                    </a:ext>
                  </a:extLst>
                </a:gridCol>
              </a:tblGrid>
              <a:tr h="423074">
                <a:tc>
                  <a:txBody>
                    <a:bodyPr/>
                    <a:lstStyle/>
                    <a:p>
                      <a:pPr algn="l"/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Callback Method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193306"/>
                  </a:ext>
                </a:extLst>
              </a:tr>
              <a:tr h="423074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Connect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connect( host, port, </a:t>
                      </a:r>
                      <a:r>
                        <a:rPr lang="en-GB" dirty="0" err="1"/>
                        <a:t>client_id</a:t>
                      </a:r>
                      <a:r>
                        <a:rPr lang="en-GB" dirty="0"/>
                        <a:t>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966718"/>
                  </a:ext>
                </a:extLst>
              </a:tr>
              <a:tr h="5184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Historical Data</a:t>
                      </a:r>
                    </a:p>
                  </a:txBody>
                  <a:tcPr marL="76200" marR="76200" marT="86995" marB="86995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reqHistoricalData(), historicalData()</a:t>
                      </a:r>
                    </a:p>
                  </a:txBody>
                  <a:tcPr marL="76200" marR="76200" marT="86995" marB="86995" anchor="b"/>
                </a:tc>
                <a:extLst>
                  <a:ext uri="{0D108BD9-81ED-4DB2-BD59-A6C34878D82A}">
                    <a16:rowId xmlns:a16="http://schemas.microsoft.com/office/drawing/2014/main" val="3968570229"/>
                  </a:ext>
                </a:extLst>
              </a:tr>
              <a:tr h="5184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Real-time Data</a:t>
                      </a:r>
                    </a:p>
                  </a:txBody>
                  <a:tcPr marL="76200" marR="76200" marT="86995" marB="86995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reqMktData</a:t>
                      </a: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(), </a:t>
                      </a:r>
                      <a:r>
                        <a:rPr lang="en-GB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tickPrice</a:t>
                      </a: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(), </a:t>
                      </a:r>
                      <a:r>
                        <a:rPr lang="en-GB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tickSize</a:t>
                      </a: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()</a:t>
                      </a:r>
                    </a:p>
                  </a:txBody>
                  <a:tcPr marL="76200" marR="76200" marT="86995" marB="86995" anchor="b"/>
                </a:tc>
                <a:extLst>
                  <a:ext uri="{0D108BD9-81ED-4DB2-BD59-A6C34878D82A}">
                    <a16:rowId xmlns:a16="http://schemas.microsoft.com/office/drawing/2014/main" val="3960245541"/>
                  </a:ext>
                </a:extLst>
              </a:tr>
              <a:tr h="5184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Account Summary</a:t>
                      </a:r>
                    </a:p>
                  </a:txBody>
                  <a:tcPr marL="76200" marR="76200" marT="86995" marB="86995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reqAccountSummary(), accountSummary()</a:t>
                      </a:r>
                    </a:p>
                  </a:txBody>
                  <a:tcPr marL="76200" marR="76200" marT="86995" marB="86995" anchor="b"/>
                </a:tc>
                <a:extLst>
                  <a:ext uri="{0D108BD9-81ED-4DB2-BD59-A6C34878D82A}">
                    <a16:rowId xmlns:a16="http://schemas.microsoft.com/office/drawing/2014/main" val="777536057"/>
                  </a:ext>
                </a:extLst>
              </a:tr>
              <a:tr h="5184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Positions</a:t>
                      </a:r>
                    </a:p>
                  </a:txBody>
                  <a:tcPr marL="76200" marR="76200" marT="86995" marB="86995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reqPositions(), position(), positionEnd()</a:t>
                      </a:r>
                    </a:p>
                  </a:txBody>
                  <a:tcPr marL="76200" marR="76200" marT="86995" marB="86995" anchor="b"/>
                </a:tc>
                <a:extLst>
                  <a:ext uri="{0D108BD9-81ED-4DB2-BD59-A6C34878D82A}">
                    <a16:rowId xmlns:a16="http://schemas.microsoft.com/office/drawing/2014/main" val="3662255508"/>
                  </a:ext>
                </a:extLst>
              </a:tr>
              <a:tr h="5184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 Orders</a:t>
                      </a:r>
                    </a:p>
                  </a:txBody>
                  <a:tcPr marL="76200" marR="76200" marT="86995" marB="86995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placeOrder</a:t>
                      </a: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(), </a:t>
                      </a:r>
                      <a:r>
                        <a:rPr lang="en-GB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orderStatus</a:t>
                      </a: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(), </a:t>
                      </a:r>
                      <a:r>
                        <a:rPr lang="en-GB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execDetails</a:t>
                      </a: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()</a:t>
                      </a:r>
                    </a:p>
                  </a:txBody>
                  <a:tcPr marL="76200" marR="76200" marT="86995" marB="86995" anchor="b"/>
                </a:tc>
                <a:extLst>
                  <a:ext uri="{0D108BD9-81ED-4DB2-BD59-A6C34878D82A}">
                    <a16:rowId xmlns:a16="http://schemas.microsoft.com/office/drawing/2014/main" val="1903274028"/>
                  </a:ext>
                </a:extLst>
              </a:tr>
              <a:tr h="5184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Modify Orders</a:t>
                      </a:r>
                    </a:p>
                  </a:txBody>
                  <a:tcPr marL="76200" marR="76200" marT="86995" marB="86995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placeOrder</a:t>
                      </a: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() </a:t>
                      </a:r>
                      <a:r>
                        <a:rPr lang="en-GB" sz="18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same </a:t>
                      </a:r>
                      <a:r>
                        <a:rPr lang="en-GB" sz="1800" kern="1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orderId</a:t>
                      </a:r>
                      <a:endParaRPr lang="en-GB" sz="18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86995" marB="86995" anchor="b"/>
                </a:tc>
                <a:extLst>
                  <a:ext uri="{0D108BD9-81ED-4DB2-BD59-A6C34878D82A}">
                    <a16:rowId xmlns:a16="http://schemas.microsoft.com/office/drawing/2014/main" val="1107464187"/>
                  </a:ext>
                </a:extLst>
              </a:tr>
              <a:tr h="5184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Cancel Orders</a:t>
                      </a:r>
                    </a:p>
                  </a:txBody>
                  <a:tcPr marL="76200" marR="76200" marT="86995" marB="86995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cancelOrder</a:t>
                      </a: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()</a:t>
                      </a:r>
                    </a:p>
                  </a:txBody>
                  <a:tcPr marL="76200" marR="76200" marT="86995" marB="86995" anchor="b"/>
                </a:tc>
                <a:extLst>
                  <a:ext uri="{0D108BD9-81ED-4DB2-BD59-A6C34878D82A}">
                    <a16:rowId xmlns:a16="http://schemas.microsoft.com/office/drawing/2014/main" val="4070052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459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70220-677A-411B-B416-94321A55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265" y="978776"/>
            <a:ext cx="4451773" cy="1174991"/>
          </a:xfr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/>
          <a:p>
            <a:pPr rtl="0"/>
            <a:r>
              <a:rPr lang="en-GB" dirty="0">
                <a:solidFill>
                  <a:schemeClr val="bg1"/>
                </a:solidFill>
              </a:rPr>
              <a:t>Resources</a:t>
            </a:r>
          </a:p>
        </p:txBody>
      </p:sp>
      <p:pic>
        <p:nvPicPr>
          <p:cNvPr id="4" name="Picture 3" descr="Hand with pen pointing at financial numbers">
            <a:extLst>
              <a:ext uri="{FF2B5EF4-FFF2-40B4-BE49-F238E27FC236}">
                <a16:creationId xmlns:a16="http://schemas.microsoft.com/office/drawing/2014/main" id="{AB2E0BE0-B684-4228-A4DF-58C8CAFFDF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1328-A694-4327-A93A-3D919FD65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1253" y="2777241"/>
            <a:ext cx="6293796" cy="3101983"/>
          </a:xfrm>
        </p:spPr>
        <p:txBody>
          <a:bodyPr rtlCol="0">
            <a:normAutofit fontScale="92500" lnSpcReduction="20000"/>
          </a:bodyPr>
          <a:lstStyle/>
          <a:p>
            <a:pPr marL="228600" lvl="1" indent="0">
              <a:buNone/>
            </a:pPr>
            <a:endParaRPr lang="en-GB" b="1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IB Official API Documentation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https://interactivebrokers.github.io/tws-api/index.html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b="1" dirty="0">
              <a:solidFill>
                <a:schemeClr val="bg1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Algotrading101 IB Python API Guide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https://algotrading101.com/learn/interactive-brokers-python-api-native-guide/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GB" b="1" dirty="0">
              <a:solidFill>
                <a:schemeClr val="bg1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Interactive Brokers Campus - Python TWS API Course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https://www.interactivebrokers.com/campus/trading-course/python-tws-api/</a:t>
            </a:r>
          </a:p>
          <a:p>
            <a:pPr marL="0" indent="0" rtl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rtl="0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49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C30BB7-B393-1192-2F1C-A8603A510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E9D44-F605-3D35-E2C0-F259A2DB3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265" y="978776"/>
            <a:ext cx="4451773" cy="1174991"/>
          </a:xfr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/>
          <a:p>
            <a:pPr rtl="0"/>
            <a:r>
              <a:rPr lang="en-GB" dirty="0">
                <a:solidFill>
                  <a:schemeClr val="bg1"/>
                </a:solidFill>
              </a:rPr>
              <a:t>Closing remarks</a:t>
            </a:r>
          </a:p>
        </p:txBody>
      </p:sp>
      <p:pic>
        <p:nvPicPr>
          <p:cNvPr id="4" name="Picture 3" descr="Hand with pen pointing at financial numbers">
            <a:extLst>
              <a:ext uri="{FF2B5EF4-FFF2-40B4-BE49-F238E27FC236}">
                <a16:creationId xmlns:a16="http://schemas.microsoft.com/office/drawing/2014/main" id="{E1410F86-5E16-3DAD-DCB9-18CE62C140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C504E-8B21-DBE5-B8FE-70D96B39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1253" y="2777241"/>
            <a:ext cx="6293796" cy="3101983"/>
          </a:xfrm>
        </p:spPr>
        <p:txBody>
          <a:bodyPr rtlCol="0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</a:rPr>
              <a:t>Tips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bg1"/>
                </a:solidFill>
              </a:rPr>
              <a:t>First, try on a simulation account (demo account)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bg1"/>
                </a:solidFill>
              </a:rPr>
              <a:t>Start small and do plenty of testing before placing real orders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</a:rPr>
              <a:t>Subscribe for more info and resources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bg1"/>
                </a:solidFill>
              </a:rPr>
              <a:t>Quant YouTube Channel:  </a:t>
            </a:r>
            <a:r>
              <a:rPr lang="en-GB" dirty="0">
                <a:solidFill>
                  <a:srgbClr val="FFFF00"/>
                </a:solidFill>
              </a:rPr>
              <a:t>www.youtube.com/@algoquanthub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bg1"/>
                </a:solidFill>
              </a:rPr>
              <a:t>Quant Newsletter: </a:t>
            </a:r>
            <a:r>
              <a:rPr lang="en-GB" dirty="0">
                <a:solidFill>
                  <a:srgbClr val="FFFF00"/>
                </a:solidFill>
                <a:hlinkClick r:id="rId4"/>
              </a:rPr>
              <a:t>https://algoquanthub.beehiiv.com/subscribe</a:t>
            </a:r>
            <a:endParaRPr lang="en-GB" dirty="0">
              <a:solidFill>
                <a:schemeClr val="bg1"/>
              </a:solidFill>
            </a:endParaRPr>
          </a:p>
          <a:p>
            <a:pPr marL="174625" lvl="1" indent="-174625">
              <a:buFont typeface="Wingdings" panose="05000000000000000000" pitchFamily="2" charset="2"/>
              <a:buChar char="Ø"/>
            </a:pPr>
            <a:endParaRPr lang="en-GB" sz="1800" dirty="0">
              <a:solidFill>
                <a:schemeClr val="bg1"/>
              </a:solidFill>
            </a:endParaRPr>
          </a:p>
          <a:p>
            <a:pPr marL="174625" lvl="1" indent="-174625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bg1"/>
                </a:solidFill>
              </a:rPr>
              <a:t>Follow me on Linked-In </a:t>
            </a:r>
            <a:r>
              <a:rPr lang="en-GB" sz="1800" dirty="0">
                <a:solidFill>
                  <a:srgbClr val="FFFF00"/>
                </a:solidFill>
              </a:rPr>
              <a:t>www.linkedin.com/in/nburgessx</a:t>
            </a:r>
          </a:p>
          <a:p>
            <a:pPr marL="0" indent="0" rtl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rtl="0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32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0A7A0D-8F32-B07B-3C19-F0A108373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A64406E-0EAB-246D-C82A-870D1402D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BC955B8-0677-3344-D32B-DED092DDD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8204" y="1686943"/>
            <a:ext cx="8991600" cy="4728454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dirty="0"/>
              <a:t>IB Account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n-GB" dirty="0"/>
              <a:t>Create IB account &amp; enable API access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n-GB" dirty="0"/>
              <a:t>Install Trader Workstation (TWS) or IB Gateway</a:t>
            </a:r>
          </a:p>
          <a:p>
            <a:pPr algn="just"/>
            <a:endParaRPr lang="en-US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dirty="0"/>
              <a:t>Python Environment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n-GB" dirty="0"/>
              <a:t>Install Python 3.7+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n-GB" dirty="0"/>
              <a:t>Install the IB API Python package: pip install </a:t>
            </a:r>
            <a:r>
              <a:rPr lang="en-GB" dirty="0" err="1"/>
              <a:t>ibapi</a:t>
            </a:r>
            <a:endParaRPr lang="en-GB" dirty="0"/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n-GB" dirty="0"/>
              <a:t>Optionally, download latest API from: interactivebrokers.github.io</a:t>
            </a:r>
          </a:p>
          <a:p>
            <a:pPr algn="just"/>
            <a:endParaRPr lang="en-US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algn="just">
              <a:buClr>
                <a:schemeClr val="tx1"/>
              </a:buClr>
            </a:pPr>
            <a:endParaRPr lang="en-GB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5D5EA45D-A26C-5202-8721-3C29EC22F2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42604"/>
            <a:ext cx="8991600" cy="801734"/>
          </a:xfrm>
        </p:spPr>
        <p:txBody>
          <a:bodyPr>
            <a:normAutofit fontScale="90000"/>
          </a:bodyPr>
          <a:lstStyle/>
          <a:p>
            <a:r>
              <a:rPr lang="en-GB" dirty="0"/>
              <a:t>Environment SET-UP</a:t>
            </a:r>
          </a:p>
        </p:txBody>
      </p:sp>
    </p:spTree>
    <p:extLst>
      <p:ext uri="{BB962C8B-B14F-4D97-AF65-F5344CB8AC3E}">
        <p14:creationId xmlns:p14="http://schemas.microsoft.com/office/powerpoint/2010/main" val="98871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25F714-9823-B77E-49DA-3AEF5D077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d with pen pointing at financial numbers">
            <a:extLst>
              <a:ext uri="{FF2B5EF4-FFF2-40B4-BE49-F238E27FC236}">
                <a16:creationId xmlns:a16="http://schemas.microsoft.com/office/drawing/2014/main" id="{53FDA752-53BD-4429-AB15-22C74C89C0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D71FF9-17D3-AD0B-D5BC-B8A9D695F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277" y="268657"/>
            <a:ext cx="8952218" cy="1174991"/>
          </a:xfr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/>
          <a:p>
            <a:pPr rtl="0"/>
            <a:r>
              <a:rPr lang="en-GB" dirty="0">
                <a:solidFill>
                  <a:schemeClr val="bg1"/>
                </a:solidFill>
              </a:rPr>
              <a:t>Trader workstation (</a:t>
            </a:r>
            <a:r>
              <a:rPr lang="en-GB" dirty="0" err="1">
                <a:solidFill>
                  <a:schemeClr val="bg1"/>
                </a:solidFill>
              </a:rPr>
              <a:t>tws</a:t>
            </a:r>
            <a:r>
              <a:rPr lang="en-GB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74E14E-8F2B-274D-505B-881AD6E43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784" y="1831465"/>
            <a:ext cx="9092429" cy="481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64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59AC64-B8B9-D38E-CB82-6882D2C72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d with pen pointing at financial numbers">
            <a:extLst>
              <a:ext uri="{FF2B5EF4-FFF2-40B4-BE49-F238E27FC236}">
                <a16:creationId xmlns:a16="http://schemas.microsoft.com/office/drawing/2014/main" id="{CEE7AB29-A735-5BF4-BECC-0213E02ADB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2E9F70-4B37-9368-6BF1-193DBFDEB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22" y="699935"/>
            <a:ext cx="6846078" cy="5458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B28673-1C88-1ABF-BF7A-E6628CDD3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9198" y="2906592"/>
            <a:ext cx="4087325" cy="1044814"/>
          </a:xfr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/>
          <a:p>
            <a:pPr rtl="0"/>
            <a:r>
              <a:rPr lang="en-GB" dirty="0">
                <a:solidFill>
                  <a:schemeClr val="bg1"/>
                </a:solidFill>
              </a:rPr>
              <a:t>API Settings</a:t>
            </a:r>
          </a:p>
        </p:txBody>
      </p:sp>
    </p:spTree>
    <p:extLst>
      <p:ext uri="{BB962C8B-B14F-4D97-AF65-F5344CB8AC3E}">
        <p14:creationId xmlns:p14="http://schemas.microsoft.com/office/powerpoint/2010/main" val="177638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ACED06-F092-4837-B23F-53D3757AD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C5197-9C24-7BED-A3E3-81D98079C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E3E3C387-8D37-F615-C2C8-72ED48B27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8204" y="1527243"/>
            <a:ext cx="8991600" cy="4888154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dirty="0"/>
              <a:t>Connects through TWS or IB Gateway via TCP socket</a:t>
            </a:r>
          </a:p>
          <a:p>
            <a:pPr algn="just"/>
            <a:endParaRPr lang="en-US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dirty="0"/>
              <a:t>Combines sending requests (</a:t>
            </a:r>
            <a:r>
              <a:rPr lang="en-US" dirty="0" err="1"/>
              <a:t>EClient</a:t>
            </a:r>
            <a:r>
              <a:rPr lang="en-US" dirty="0"/>
              <a:t>) and receiving callbacks (</a:t>
            </a:r>
            <a:r>
              <a:rPr lang="en-US" dirty="0" err="1"/>
              <a:t>EWrapper</a:t>
            </a:r>
            <a:r>
              <a:rPr lang="en-US" dirty="0"/>
              <a:t>)</a:t>
            </a:r>
          </a:p>
          <a:p>
            <a:pPr algn="just">
              <a:buClr>
                <a:schemeClr val="tx1"/>
              </a:buClr>
            </a:pPr>
            <a:endParaRPr lang="en-GB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BDE29DBC-101F-98FE-64F2-D8BC268E2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42604"/>
            <a:ext cx="8991600" cy="801734"/>
          </a:xfrm>
        </p:spPr>
        <p:txBody>
          <a:bodyPr>
            <a:normAutofit fontScale="90000"/>
          </a:bodyPr>
          <a:lstStyle/>
          <a:p>
            <a:r>
              <a:rPr lang="en-GB" dirty="0"/>
              <a:t>connection framework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1B646D-4EDA-912F-2CDD-CE96C1ED0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801" y="4247677"/>
            <a:ext cx="4236396" cy="19954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DB15C3-38D0-3B9F-42FD-F2459A586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576" y="2042663"/>
            <a:ext cx="3128847" cy="138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78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522750-9F3E-67A0-4180-8D7C3C067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749450-3CC2-293E-DAA3-6293106F6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AFF1ADDF-4BB0-EE68-40BD-53CE56CD7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8204" y="1527243"/>
            <a:ext cx="8991600" cy="4888154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dirty="0"/>
              <a:t>API is event-driven and asynchronous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dirty="0"/>
              <a:t>Requests are non-blocking; responses come via callbacks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dirty="0"/>
              <a:t>Common patterns: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n-US" dirty="0"/>
              <a:t>Run API client in separate thread or event loop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n-US" dirty="0"/>
              <a:t>Use synchronization methods (e.g., flags, events) to wait for data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n-US" dirty="0"/>
              <a:t>Requires non-blocking programming mindset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9545175-5F6F-20F4-C2BF-0B60B08C1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42604"/>
            <a:ext cx="8991600" cy="801734"/>
          </a:xfrm>
        </p:spPr>
        <p:txBody>
          <a:bodyPr>
            <a:normAutofit fontScale="90000"/>
          </a:bodyPr>
          <a:lstStyle/>
          <a:p>
            <a:r>
              <a:rPr lang="en-GB" dirty="0"/>
              <a:t>Asynchronous events</a:t>
            </a:r>
          </a:p>
        </p:txBody>
      </p:sp>
    </p:spTree>
    <p:extLst>
      <p:ext uri="{BB962C8B-B14F-4D97-AF65-F5344CB8AC3E}">
        <p14:creationId xmlns:p14="http://schemas.microsoft.com/office/powerpoint/2010/main" val="3276462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2A56A0-8324-6D80-7269-69D8788F8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9AB70FC-54D5-C23A-EDBB-E5B5FB47B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3B1800-6248-6181-4DBD-652A6A259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7268F-E121-99D1-3947-287E483D9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171" y="2681103"/>
            <a:ext cx="3363974" cy="1495794"/>
          </a:xfrm>
          <a:noFill/>
          <a:ln>
            <a:solidFill>
              <a:srgbClr val="FFFFFF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 rtlCol="0">
            <a:normAutofit/>
          </a:bodyPr>
          <a:lstStyle/>
          <a:p>
            <a:pPr rtl="0"/>
            <a:r>
              <a:rPr lang="en-GB" dirty="0">
                <a:solidFill>
                  <a:srgbClr val="FFFFFF"/>
                </a:solidFill>
              </a:rPr>
              <a:t>TWS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CONNECTION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F200E0-09E6-89FF-47FD-71D95FE26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55" y="767274"/>
            <a:ext cx="6195597" cy="36502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1DE704D-4FE6-D552-5344-2EE1EBBAD952}"/>
              </a:ext>
            </a:extLst>
          </p:cNvPr>
          <p:cNvSpPr txBox="1"/>
          <p:nvPr/>
        </p:nvSpPr>
        <p:spPr>
          <a:xfrm>
            <a:off x="612843" y="243191"/>
            <a:ext cx="6245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TWS Connection Code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84595C-9BCC-15F5-6AF5-1B16BC2D938A}"/>
              </a:ext>
            </a:extLst>
          </p:cNvPr>
          <p:cNvSpPr txBox="1"/>
          <p:nvPr/>
        </p:nvSpPr>
        <p:spPr>
          <a:xfrm>
            <a:off x="646274" y="4518595"/>
            <a:ext cx="6245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Connection Response</a:t>
            </a:r>
          </a:p>
          <a:p>
            <a:r>
              <a:rPr lang="en-GB" dirty="0"/>
              <a:t>ERROR means console output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474DDB8-66E3-49D0-726B-C8C374B9E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96" y="5265952"/>
            <a:ext cx="6180356" cy="13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77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AF33C27-9C85-4B30-9AD7-879D48AFE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5089DD-882D-4413-B8BF-4798BFD84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B78894-19E5-4916-B37E-B4A80B9B8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171" y="2681103"/>
            <a:ext cx="3363974" cy="1495794"/>
          </a:xfrm>
          <a:noFill/>
          <a:ln>
            <a:solidFill>
              <a:srgbClr val="FFFFFF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 rtlCol="0">
            <a:normAutofit/>
          </a:bodyPr>
          <a:lstStyle/>
          <a:p>
            <a:pPr rtl="0"/>
            <a:r>
              <a:rPr lang="en-GB" dirty="0">
                <a:solidFill>
                  <a:srgbClr val="FFFFFF"/>
                </a:solidFill>
              </a:rPr>
              <a:t>TWS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CONNECTION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FD70A2-C0C2-1F0F-5AF8-30B36386B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044" y="522583"/>
            <a:ext cx="4654296" cy="581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5232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736BCB-6CE4-414B-B2BE-1DA087E521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0ED59B-F67D-4B99-A0A7-E5237FF5810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3E17AD15-0DEB-4851-82A2-261C041346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Financial design</Template>
  <TotalTime>1264</TotalTime>
  <Words>711</Words>
  <Application>Microsoft Office PowerPoint</Application>
  <PresentationFormat>Widescreen</PresentationFormat>
  <Paragraphs>195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Gill Sans MT</vt:lpstr>
      <vt:lpstr>Wingdings</vt:lpstr>
      <vt:lpstr>Parcel</vt:lpstr>
      <vt:lpstr>Interactive Brokers Python API</vt:lpstr>
      <vt:lpstr>IB PYTHON API (ibapi)</vt:lpstr>
      <vt:lpstr>Environment SET-UP</vt:lpstr>
      <vt:lpstr>Trader workstation (tws)</vt:lpstr>
      <vt:lpstr>API Settings</vt:lpstr>
      <vt:lpstr>connection framework</vt:lpstr>
      <vt:lpstr>Asynchronous events</vt:lpstr>
      <vt:lpstr>TWS CONNECTION</vt:lpstr>
      <vt:lpstr>TWS CONNECTION</vt:lpstr>
      <vt:lpstr>Account summary &amp; Positions</vt:lpstr>
      <vt:lpstr>a/c summary &amp; positions</vt:lpstr>
      <vt:lpstr>Downloading market data</vt:lpstr>
      <vt:lpstr>Market Data Requests</vt:lpstr>
      <vt:lpstr>Market Data Configuration</vt:lpstr>
      <vt:lpstr>Market Data RESULTS</vt:lpstr>
      <vt:lpstr>Placing orders</vt:lpstr>
      <vt:lpstr>Placing orders</vt:lpstr>
      <vt:lpstr>ORDER MANAGEMENT</vt:lpstr>
      <vt:lpstr>Modify order</vt:lpstr>
      <vt:lpstr>cancel order</vt:lpstr>
      <vt:lpstr>Order STATUS</vt:lpstr>
      <vt:lpstr>KEY methods &amp; callbacks</vt:lpstr>
      <vt:lpstr>Resources</vt:lpstr>
      <vt:lpstr>Closing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Nicholas Burgess</dc:creator>
  <cp:lastModifiedBy>Nicholas Burgess</cp:lastModifiedBy>
  <cp:revision>38</cp:revision>
  <dcterms:created xsi:type="dcterms:W3CDTF">2025-08-01T18:30:54Z</dcterms:created>
  <dcterms:modified xsi:type="dcterms:W3CDTF">2025-08-04T11:11:01Z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